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70"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6ACE47-FB45-4FD0-BCA1-4A7E589210C6}">
  <a:tblStyle styleId="{B36ACE47-FB45-4FD0-BCA1-4A7E589210C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9097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16BDD806-A1F7-4297-87D0-85226FC8546F}" type="datetime1">
              <a:rPr lang="en-US" smtClean="0"/>
              <a:t>12/3/2018</a:t>
            </a:fld>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7"/>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8" name="Google Shape;48;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BC43BBA4-9901-4D72-B154-63B46783089F}" type="datetime1">
              <a:rPr lang="en-US" smtClean="0"/>
              <a:t>12/3/2018</a:t>
            </a:fld>
            <a:endParaRPr/>
          </a:p>
        </p:txBody>
      </p:sp>
      <p:sp>
        <p:nvSpPr>
          <p:cNvPr id="49" name="Google Shape;49;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8"/>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484D14EE-FC1E-4818-9EAA-87C1766B28FF}" type="datetime1">
              <a:rPr lang="en-US" smtClean="0"/>
              <a:t>12/3/2018</a:t>
            </a:fld>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C8A5FCDC-3397-4862-A0A3-FA16A05FC311}" type="datetime1">
              <a:rPr lang="en-US" smtClean="0"/>
              <a:t>12/3/2018</a:t>
            </a:fld>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58981091-6F68-4DFB-BBDF-C7DA506CDDDD}" type="datetime1">
              <a:rPr lang="en-US" smtClean="0"/>
              <a:t>12/3/2018</a:t>
            </a:fld>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9F0D317-E7CB-4F72-818F-D10463B12EF1}" type="datetime1">
              <a:rPr lang="en-US" smtClean="0"/>
              <a:t>12/3/2018</a:t>
            </a:fld>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DF45EBE3-94C1-4881-8259-E7C98354D949}" type="datetime1">
              <a:rPr lang="en-US" smtClean="0"/>
              <a:t>12/3/2018</a:t>
            </a:fld>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27B07E-A09B-44A3-9DE2-4E79B2F13790}" type="datetime1">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6793C-D5EA-4F50-911B-8A352D58DA35}" type="slidenum">
              <a:rPr lang="en-US" smtClean="0"/>
              <a:t>‹#›</a:t>
            </a:fld>
            <a:endParaRPr lang="en-US"/>
          </a:p>
        </p:txBody>
      </p:sp>
    </p:spTree>
    <p:extLst>
      <p:ext uri="{BB962C8B-B14F-4D97-AF65-F5344CB8AC3E}">
        <p14:creationId xmlns:p14="http://schemas.microsoft.com/office/powerpoint/2010/main" val="108379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453918F3-84A9-4C94-A3B7-9E18F866A5C5}" type="datetime1">
              <a:rPr lang="en-US" smtClean="0"/>
              <a:t>12/3/2018</a:t>
            </a:fld>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58" r:id="rId7"/>
    <p:sldLayoutId id="2147483660" r:id="rId8"/>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lava18/google-play-store-apps/version/5" TargetMode="External"/><Relationship Id="rId2" Type="http://schemas.openxmlformats.org/officeDocument/2006/relationships/hyperlink" Target="https://en.wikipedia.org/wiki/Google_Play"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C55A11"/>
              </a:buClr>
              <a:buSzPts val="6000"/>
              <a:buFont typeface="Calibri"/>
              <a:buNone/>
            </a:pPr>
            <a:r>
              <a:rPr lang="en-US" sz="6000" b="0" i="0" u="none" strike="noStrike" cap="none" dirty="0">
                <a:solidFill>
                  <a:srgbClr val="C55A11"/>
                </a:solidFill>
                <a:latin typeface="Calibri"/>
                <a:ea typeface="Calibri"/>
                <a:cs typeface="Calibri"/>
                <a:sym typeface="Calibri"/>
              </a:rPr>
              <a:t>Database Marketing Project</a:t>
            </a:r>
            <a:endParaRPr dirty="0"/>
          </a:p>
        </p:txBody>
      </p:sp>
      <p:sp>
        <p:nvSpPr>
          <p:cNvPr id="89" name="Google Shape;89;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400" dirty="0" smtClean="0"/>
              <a:t>Team</a:t>
            </a:r>
            <a:r>
              <a:rPr lang="en-US" sz="4400" b="0" i="0" u="none" strike="noStrike" cap="none" dirty="0" smtClean="0">
                <a:solidFill>
                  <a:schemeClr val="dk1"/>
                </a:solidFill>
                <a:latin typeface="Calibri"/>
                <a:ea typeface="Calibri"/>
                <a:cs typeface="Calibri"/>
                <a:sym typeface="Calibri"/>
              </a:rPr>
              <a:t> </a:t>
            </a:r>
            <a:r>
              <a:rPr lang="en-US" sz="4400" dirty="0"/>
              <a:t>5</a:t>
            </a:r>
            <a:endParaRPr dirty="0"/>
          </a:p>
        </p:txBody>
      </p:sp>
      <p:sp>
        <p:nvSpPr>
          <p:cNvPr id="90" name="Google Shape;90;p13"/>
          <p:cNvSpPr txBox="1"/>
          <p:nvPr/>
        </p:nvSpPr>
        <p:spPr>
          <a:xfrm>
            <a:off x="3659526" y="4946172"/>
            <a:ext cx="4533128" cy="1477328"/>
          </a:xfrm>
          <a:prstGeom prst="rect">
            <a:avLst/>
          </a:prstGeom>
          <a:noFill/>
          <a:ln>
            <a:noFill/>
          </a:ln>
        </p:spPr>
        <p:txBody>
          <a:bodyPr spcFirstLastPara="1" wrap="square" lIns="91425" tIns="45700" rIns="91425" bIns="45700" anchor="t" anchorCtr="0">
            <a:noAutofit/>
          </a:bodyPr>
          <a:lstStyle/>
          <a:p>
            <a:pPr algn="ctr"/>
            <a:r>
              <a:rPr lang="en-US" sz="1800" dirty="0"/>
              <a:t>Ahmed </a:t>
            </a:r>
            <a:r>
              <a:rPr lang="en-US" sz="1800" dirty="0" smtClean="0"/>
              <a:t>Sodeinde </a:t>
            </a:r>
            <a:r>
              <a:rPr lang="en-US" sz="1800" b="0" i="0" u="none" strike="noStrike" cap="none" dirty="0" smtClean="0">
                <a:solidFill>
                  <a:schemeClr val="dk1"/>
                </a:solidFill>
                <a:latin typeface="Calibri"/>
                <a:ea typeface="Calibri"/>
                <a:cs typeface="Calibri"/>
                <a:sym typeface="Calibri"/>
              </a:rPr>
              <a:t>(A20187045)</a:t>
            </a:r>
            <a:endParaRPr dirty="0"/>
          </a:p>
          <a:p>
            <a:pPr algn="ctr"/>
            <a:r>
              <a:rPr lang="en-US" sz="1800" dirty="0"/>
              <a:t>Ahmadreza </a:t>
            </a:r>
            <a:r>
              <a:rPr lang="en-US" sz="1800" dirty="0" smtClean="0"/>
              <a:t>Homayouni </a:t>
            </a:r>
            <a:r>
              <a:rPr lang="en-US" sz="1800" dirty="0" smtClean="0">
                <a:solidFill>
                  <a:schemeClr val="dk1"/>
                </a:solidFill>
                <a:latin typeface="Calibri"/>
                <a:ea typeface="Calibri"/>
                <a:cs typeface="Calibri"/>
                <a:sym typeface="Calibri"/>
              </a:rPr>
              <a:t>(A20160011)</a:t>
            </a:r>
            <a:endParaRPr dirty="0"/>
          </a:p>
          <a:p>
            <a:pPr algn="ctr"/>
            <a:r>
              <a:rPr lang="en-US" sz="1800" dirty="0"/>
              <a:t>Subhash </a:t>
            </a:r>
            <a:r>
              <a:rPr lang="en-US" sz="1800" dirty="0" smtClean="0"/>
              <a:t>Daggubati </a:t>
            </a:r>
            <a:r>
              <a:rPr lang="en-US" sz="1800" dirty="0" smtClean="0">
                <a:solidFill>
                  <a:schemeClr val="dk1"/>
                </a:solidFill>
                <a:latin typeface="Calibri"/>
                <a:ea typeface="Calibri"/>
                <a:cs typeface="Calibri"/>
                <a:sym typeface="Calibri"/>
              </a:rPr>
              <a:t>(A20090700)</a:t>
            </a:r>
            <a:endParaRPr dirty="0"/>
          </a:p>
          <a:p>
            <a:pPr algn="ctr"/>
            <a:r>
              <a:rPr lang="en-US" sz="1800" dirty="0"/>
              <a:t>Suhao </a:t>
            </a:r>
            <a:r>
              <a:rPr lang="en-US" sz="1800" dirty="0" smtClean="0"/>
              <a:t>Chen </a:t>
            </a:r>
            <a:r>
              <a:rPr lang="en-US" sz="1800" dirty="0" smtClean="0">
                <a:solidFill>
                  <a:schemeClr val="dk1"/>
                </a:solidFill>
                <a:latin typeface="Calibri"/>
                <a:ea typeface="Calibri"/>
                <a:cs typeface="Calibri"/>
                <a:sym typeface="Calibri"/>
              </a:rPr>
              <a:t>(A20164586)</a:t>
            </a:r>
            <a:endParaRPr dirty="0"/>
          </a:p>
          <a:p>
            <a:pPr marL="0" marR="0" lvl="0" indent="0" algn="l" rtl="0">
              <a:spcBef>
                <a:spcPts val="0"/>
              </a:spcBef>
              <a:spcAft>
                <a:spcPts val="0"/>
              </a:spcAft>
              <a:buNone/>
            </a:pPr>
            <a:endParaRPr dirty="0"/>
          </a:p>
        </p:txBody>
      </p:sp>
      <p:pic>
        <p:nvPicPr>
          <p:cNvPr id="91" name="Google Shape;91;p13" descr="PPT_TitleSlide_Header_02.jpg"/>
          <p:cNvPicPr preferRelativeResize="0"/>
          <p:nvPr/>
        </p:nvPicPr>
        <p:blipFill rotWithShape="1">
          <a:blip r:embed="rId3">
            <a:alphaModFix/>
          </a:blip>
          <a:srcRect/>
          <a:stretch/>
        </p:blipFill>
        <p:spPr>
          <a:xfrm>
            <a:off x="0" y="-1"/>
            <a:ext cx="12191999" cy="1122363"/>
          </a:xfrm>
          <a:prstGeom prst="rect">
            <a:avLst/>
          </a:prstGeom>
          <a:noFill/>
          <a:ln>
            <a:noFill/>
          </a:ln>
        </p:spPr>
      </p:pic>
      <p:pic>
        <p:nvPicPr>
          <p:cNvPr id="92" name="Google Shape;92;p13" descr="PPT_TitleSlide_Footer.jpg"/>
          <p:cNvPicPr preferRelativeResize="0"/>
          <p:nvPr/>
        </p:nvPicPr>
        <p:blipFill rotWithShape="1">
          <a:blip r:embed="rId4">
            <a:alphaModFix/>
          </a:blip>
          <a:srcRect/>
          <a:stretch/>
        </p:blipFill>
        <p:spPr>
          <a:xfrm>
            <a:off x="0" y="6694009"/>
            <a:ext cx="12191998" cy="169333"/>
          </a:xfrm>
          <a:prstGeom prst="rect">
            <a:avLst/>
          </a:prstGeom>
          <a:solidFill>
            <a:schemeClr val="lt1"/>
          </a:solidFill>
          <a:ln>
            <a:noFill/>
          </a:ln>
        </p:spPr>
      </p:pic>
      <p:sp>
        <p:nvSpPr>
          <p:cNvPr id="2" name="Date Placeholder 1"/>
          <p:cNvSpPr>
            <a:spLocks noGrp="1"/>
          </p:cNvSpPr>
          <p:nvPr>
            <p:ph type="dt" idx="10"/>
          </p:nvPr>
        </p:nvSpPr>
        <p:spPr/>
        <p:txBody>
          <a:bodyPr/>
          <a:lstStyle/>
          <a:p>
            <a:fld id="{76418A7B-D69F-4F1D-9033-174ECC9AC844}" type="datetime1">
              <a:rPr lang="en-US" smtClean="0"/>
              <a:t>12/3/2018</a:t>
            </a:fld>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3855" y="849370"/>
            <a:ext cx="4129619" cy="3545004"/>
          </a:xfrm>
          <a:prstGeom prst="rect">
            <a:avLst/>
          </a:prstGeom>
        </p:spPr>
      </p:pic>
      <p:pic>
        <p:nvPicPr>
          <p:cNvPr id="5" name="Picture 4"/>
          <p:cNvPicPr>
            <a:picLocks noChangeAspect="1"/>
          </p:cNvPicPr>
          <p:nvPr/>
        </p:nvPicPr>
        <p:blipFill>
          <a:blip r:embed="rId3"/>
          <a:stretch>
            <a:fillRect/>
          </a:stretch>
        </p:blipFill>
        <p:spPr>
          <a:xfrm>
            <a:off x="5717689" y="651482"/>
            <a:ext cx="5566712" cy="4369937"/>
          </a:xfrm>
          <a:prstGeom prst="rect">
            <a:avLst/>
          </a:prstGeom>
        </p:spPr>
      </p:pic>
      <p:sp>
        <p:nvSpPr>
          <p:cNvPr id="6" name="TextBox 5"/>
          <p:cNvSpPr txBox="1"/>
          <p:nvPr/>
        </p:nvSpPr>
        <p:spPr>
          <a:xfrm>
            <a:off x="838200" y="5039891"/>
            <a:ext cx="10515600" cy="707886"/>
          </a:xfrm>
          <a:prstGeom prst="rect">
            <a:avLst/>
          </a:prstGeom>
          <a:noFill/>
        </p:spPr>
        <p:txBody>
          <a:bodyPr wrap="square" rtlCol="0">
            <a:spAutoFit/>
          </a:bodyPr>
          <a:lstStyle/>
          <a:p>
            <a:pPr algn="just"/>
            <a:r>
              <a:rPr lang="en-US" sz="2000" b="1" dirty="0" smtClean="0">
                <a:latin typeface="Calibri" panose="020F0502020204030204" pitchFamily="34" charset="0"/>
                <a:cs typeface="Calibri" panose="020F0502020204030204" pitchFamily="34" charset="0"/>
              </a:rPr>
              <a:t>Conclusion:</a:t>
            </a:r>
            <a:r>
              <a:rPr lang="en-US" sz="2000" dirty="0" smtClean="0">
                <a:latin typeface="Calibri" panose="020F0502020204030204" pitchFamily="34" charset="0"/>
                <a:cs typeface="Calibri" panose="020F0502020204030204" pitchFamily="34" charset="0"/>
              </a:rPr>
              <a:t> From the two above plots, we can see that applications installed more than 500K have a higher average rating score.</a:t>
            </a:r>
            <a:endParaRPr lang="en-US" sz="2000"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B4D6793C-D5EA-4F50-911B-8A352D58DA35}" type="slidenum">
              <a:rPr lang="en-US" smtClean="0"/>
              <a:t>10</a:t>
            </a:fld>
            <a:endParaRPr lang="en-US"/>
          </a:p>
        </p:txBody>
      </p:sp>
    </p:spTree>
    <p:extLst>
      <p:ext uri="{BB962C8B-B14F-4D97-AF65-F5344CB8AC3E}">
        <p14:creationId xmlns:p14="http://schemas.microsoft.com/office/powerpoint/2010/main" val="2041379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72" y="374958"/>
            <a:ext cx="11922628" cy="972062"/>
          </a:xfrm>
        </p:spPr>
        <p:txBody>
          <a:bodyPr>
            <a:normAutofit/>
          </a:bodyPr>
          <a:lstStyle/>
          <a:p>
            <a:r>
              <a:rPr lang="en-US" sz="2800" dirty="0" smtClean="0">
                <a:solidFill>
                  <a:schemeClr val="accent2">
                    <a:lumMod val="75000"/>
                  </a:schemeClr>
                </a:solidFill>
              </a:rPr>
              <a:t>Question 3: </a:t>
            </a:r>
            <a:r>
              <a:rPr lang="en-US" sz="2800" dirty="0">
                <a:solidFill>
                  <a:schemeClr val="accent2">
                    <a:lumMod val="75000"/>
                  </a:schemeClr>
                </a:solidFill>
              </a:rPr>
              <a:t>In each genre, which three applications are the most popular ones?</a:t>
            </a:r>
          </a:p>
        </p:txBody>
      </p:sp>
      <p:sp>
        <p:nvSpPr>
          <p:cNvPr id="6" name="TextBox 5"/>
          <p:cNvSpPr txBox="1"/>
          <p:nvPr/>
        </p:nvSpPr>
        <p:spPr>
          <a:xfrm>
            <a:off x="372083" y="1462703"/>
            <a:ext cx="6418634" cy="4893647"/>
          </a:xfrm>
          <a:prstGeom prst="rect">
            <a:avLst/>
          </a:prstGeom>
          <a:noFill/>
        </p:spPr>
        <p:txBody>
          <a:bodyPr wrap="square" rtlCol="0">
            <a:spAutoFit/>
          </a:bodyPr>
          <a:lstStyle/>
          <a:p>
            <a:pPr algn="just"/>
            <a:r>
              <a:rPr lang="en-US" sz="2400" dirty="0" smtClean="0">
                <a:latin typeface="Calibri" panose="020F0502020204030204" pitchFamily="34" charset="0"/>
                <a:cs typeface="Calibri" panose="020F0502020204030204" pitchFamily="34" charset="0"/>
              </a:rPr>
              <a:t>There are 50 individual genres. Each application has been assigned with one or more genres.</a:t>
            </a:r>
          </a:p>
          <a:p>
            <a:pPr algn="just"/>
            <a:endParaRPr lang="en-US" sz="2400" dirty="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Here we are considering each combination of the genres as one category and top three popular applications are being filtered.</a:t>
            </a:r>
          </a:p>
          <a:p>
            <a:pPr algn="just"/>
            <a:endParaRPr lang="en-US" sz="2400" dirty="0" smtClean="0">
              <a:latin typeface="Calibri" panose="020F0502020204030204" pitchFamily="34" charset="0"/>
              <a:cs typeface="Calibri" panose="020F0502020204030204" pitchFamily="34" charset="0"/>
            </a:endParaRPr>
          </a:p>
          <a:p>
            <a:pPr algn="just"/>
            <a:r>
              <a:rPr lang="en-US" sz="2400" b="1" dirty="0" smtClean="0">
                <a:latin typeface="Calibri" panose="020F0502020204030204" pitchFamily="34" charset="0"/>
                <a:cs typeface="Calibri" panose="020F0502020204030204" pitchFamily="34" charset="0"/>
              </a:rPr>
              <a:t>Popularity: </a:t>
            </a:r>
            <a:r>
              <a:rPr lang="en-US" sz="2400" dirty="0" smtClean="0">
                <a:latin typeface="Calibri" panose="020F0502020204030204" pitchFamily="34" charset="0"/>
                <a:cs typeface="Calibri" panose="020F0502020204030204" pitchFamily="34" charset="0"/>
              </a:rPr>
              <a:t>We are defining popular app as the app with higher installations. In case of equal number of installations, we are considering the app with highest rating as the more popular application.</a:t>
            </a:r>
            <a:endParaRPr lang="en-US" sz="2400" b="1" dirty="0">
              <a:latin typeface="Calibri" panose="020F0502020204030204" pitchFamily="34" charset="0"/>
              <a:cs typeface="Calibri" panose="020F0502020204030204" pitchFamily="34" charset="0"/>
            </a:endParaRPr>
          </a:p>
          <a:p>
            <a:pPr algn="just"/>
            <a:endParaRPr lang="en-US" sz="24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7344383" y="1690688"/>
            <a:ext cx="4498404" cy="3265810"/>
          </a:xfrm>
          <a:prstGeom prst="rect">
            <a:avLst/>
          </a:prstGeom>
        </p:spPr>
      </p:pic>
      <p:sp>
        <p:nvSpPr>
          <p:cNvPr id="5" name="Slide Number Placeholder 4"/>
          <p:cNvSpPr>
            <a:spLocks noGrp="1"/>
          </p:cNvSpPr>
          <p:nvPr>
            <p:ph type="sldNum" sz="quarter" idx="12"/>
          </p:nvPr>
        </p:nvSpPr>
        <p:spPr/>
        <p:txBody>
          <a:bodyPr/>
          <a:lstStyle/>
          <a:p>
            <a:fld id="{B4D6793C-D5EA-4F50-911B-8A352D58DA35}" type="slidenum">
              <a:rPr lang="en-US" smtClean="0"/>
              <a:t>11</a:t>
            </a:fld>
            <a:endParaRPr lang="en-US"/>
          </a:p>
        </p:txBody>
      </p:sp>
    </p:spTree>
    <p:extLst>
      <p:ext uri="{BB962C8B-B14F-4D97-AF65-F5344CB8AC3E}">
        <p14:creationId xmlns:p14="http://schemas.microsoft.com/office/powerpoint/2010/main" val="9259021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350260" y="266988"/>
            <a:ext cx="5657250" cy="5594062"/>
          </a:xfrm>
        </p:spPr>
        <p:txBody>
          <a:bodyPr>
            <a:noAutofit/>
          </a:bodyPr>
          <a:lstStyle/>
          <a:p>
            <a:r>
              <a:rPr lang="en-US" sz="1600" b="1" dirty="0" smtClean="0"/>
              <a:t>Steps:</a:t>
            </a:r>
          </a:p>
          <a:p>
            <a:r>
              <a:rPr lang="en-US" sz="1600" b="1" dirty="0" smtClean="0"/>
              <a:t>Step 1: </a:t>
            </a:r>
            <a:r>
              <a:rPr lang="en-US" sz="1600" dirty="0" smtClean="0"/>
              <a:t>Run Rank task to rank Installs_Numeric Column by Genres column.</a:t>
            </a:r>
          </a:p>
          <a:p>
            <a:r>
              <a:rPr lang="en-US" sz="1600" dirty="0" smtClean="0"/>
              <a:t>Ranking Method: </a:t>
            </a:r>
          </a:p>
          <a:p>
            <a:pPr marL="285750" indent="-285750">
              <a:buFont typeface="Arial" panose="020B0604020202020204" pitchFamily="34" charset="0"/>
              <a:buChar char="•"/>
            </a:pPr>
            <a:r>
              <a:rPr lang="en-US" sz="1600" dirty="0" smtClean="0"/>
              <a:t>Rank largest to lowest</a:t>
            </a:r>
          </a:p>
          <a:p>
            <a:pPr marL="285750" indent="-285750">
              <a:buFont typeface="Arial" panose="020B0604020202020204" pitchFamily="34" charset="0"/>
              <a:buChar char="•"/>
            </a:pPr>
            <a:r>
              <a:rPr lang="en-US" sz="1600" dirty="0" smtClean="0"/>
              <a:t>If set of Ranking column values are equal then assign the smallest rank.</a:t>
            </a:r>
          </a:p>
          <a:p>
            <a:r>
              <a:rPr lang="en-US" sz="1600" b="1" dirty="0" smtClean="0"/>
              <a:t>Step 2: </a:t>
            </a:r>
            <a:r>
              <a:rPr lang="en-US" sz="1600" dirty="0" smtClean="0"/>
              <a:t>Run Rank task to rank Ratings column by Genres and rank_Installs_Numeric columns.</a:t>
            </a:r>
          </a:p>
          <a:p>
            <a:r>
              <a:rPr lang="en-US" sz="1600" dirty="0"/>
              <a:t>Ranking Method: </a:t>
            </a:r>
          </a:p>
          <a:p>
            <a:pPr marL="285750" indent="-285750">
              <a:buFont typeface="Arial" panose="020B0604020202020204" pitchFamily="34" charset="0"/>
              <a:buChar char="•"/>
            </a:pPr>
            <a:r>
              <a:rPr lang="en-US" sz="1600" dirty="0" smtClean="0"/>
              <a:t>Same as in step 1.</a:t>
            </a:r>
            <a:endParaRPr lang="en-US" sz="1600" dirty="0"/>
          </a:p>
          <a:p>
            <a:r>
              <a:rPr lang="en-US" sz="1600" b="1" dirty="0" smtClean="0"/>
              <a:t>Step 3: </a:t>
            </a:r>
            <a:r>
              <a:rPr lang="en-US" sz="1600" dirty="0" smtClean="0"/>
              <a:t>Apply Filter Task to filter the apps with both rank_Installs_Numeric and rank_Ratings columns in (1, 2, 3)</a:t>
            </a:r>
          </a:p>
          <a:p>
            <a:r>
              <a:rPr lang="en-US" sz="1600" b="1" dirty="0" smtClean="0"/>
              <a:t>Step 4: </a:t>
            </a:r>
            <a:r>
              <a:rPr lang="en-US" sz="1600" dirty="0" smtClean="0"/>
              <a:t>Order the list by Genres, Rank_Installations_Numeric and Rank_Ratings.</a:t>
            </a:r>
            <a:endParaRPr lang="en-US" sz="1600" b="1" dirty="0" smtClean="0"/>
          </a:p>
          <a:p>
            <a:r>
              <a:rPr lang="en-US" sz="1600" b="1" dirty="0" smtClean="0"/>
              <a:t>Step 5: </a:t>
            </a:r>
            <a:r>
              <a:rPr lang="en-US" sz="1600" dirty="0" smtClean="0"/>
              <a:t>Use PROC SQL statement to pick top 3 rows of each genre and find union of them. </a:t>
            </a:r>
          </a:p>
          <a:p>
            <a:endParaRPr lang="en-US" sz="1600" b="1" dirty="0"/>
          </a:p>
          <a:p>
            <a:r>
              <a:rPr lang="en-US" sz="1600" dirty="0" smtClean="0"/>
              <a:t>Adjacent figure shows some of the results. </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4" name="Picture 3"/>
          <p:cNvPicPr>
            <a:picLocks noChangeAspect="1"/>
          </p:cNvPicPr>
          <p:nvPr/>
        </p:nvPicPr>
        <p:blipFill>
          <a:blip r:embed="rId2"/>
          <a:stretch>
            <a:fillRect/>
          </a:stretch>
        </p:blipFill>
        <p:spPr>
          <a:xfrm>
            <a:off x="6297459" y="886691"/>
            <a:ext cx="5341658" cy="4751388"/>
          </a:xfrm>
          <a:prstGeom prst="rect">
            <a:avLst/>
          </a:prstGeom>
        </p:spPr>
      </p:pic>
    </p:spTree>
    <p:extLst>
      <p:ext uri="{BB962C8B-B14F-4D97-AF65-F5344CB8AC3E}">
        <p14:creationId xmlns:p14="http://schemas.microsoft.com/office/powerpoint/2010/main" val="3095998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9" y="1394691"/>
            <a:ext cx="6069012" cy="4474297"/>
          </a:xfrm>
        </p:spPr>
        <p:txBody>
          <a:bodyPr/>
          <a:lstStyle/>
          <a:p>
            <a:pPr marL="50800" indent="0" algn="just"/>
            <a:r>
              <a:rPr lang="en-US" sz="2400" dirty="0" smtClean="0"/>
              <a:t>Among the popular applications of each genres combination we can see that 298 are Free applications and 15 are Paid applications.</a:t>
            </a:r>
          </a:p>
          <a:p>
            <a:pPr marL="50800" indent="0" algn="just"/>
            <a:endParaRPr lang="en-US" sz="2400" dirty="0" smtClean="0"/>
          </a:p>
          <a:p>
            <a:pPr marL="50800" indent="0" algn="just"/>
            <a:r>
              <a:rPr lang="en-US" sz="2400" b="1" dirty="0" smtClean="0"/>
              <a:t>Conclusion:</a:t>
            </a:r>
            <a:r>
              <a:rPr lang="en-US" sz="2400" dirty="0" smtClean="0">
                <a:solidFill>
                  <a:srgbClr val="FF0000"/>
                </a:solidFill>
              </a:rPr>
              <a:t> </a:t>
            </a:r>
          </a:p>
          <a:p>
            <a:pPr marL="50800" indent="0" algn="just"/>
            <a:r>
              <a:rPr lang="en-US" sz="2400" dirty="0" smtClean="0"/>
              <a:t>Free applications are more in number among the popular application of each of the genres.</a:t>
            </a:r>
            <a:endParaRPr lang="en-US" sz="2400" dirty="0"/>
          </a:p>
        </p:txBody>
      </p:sp>
      <p:pic>
        <p:nvPicPr>
          <p:cNvPr id="7" name="Picture 6"/>
          <p:cNvPicPr>
            <a:picLocks noChangeAspect="1"/>
          </p:cNvPicPr>
          <p:nvPr/>
        </p:nvPicPr>
        <p:blipFill>
          <a:blip r:embed="rId2"/>
          <a:stretch>
            <a:fillRect/>
          </a:stretch>
        </p:blipFill>
        <p:spPr>
          <a:xfrm>
            <a:off x="7985270" y="1394691"/>
            <a:ext cx="3213099" cy="2135188"/>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19117101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accent2">
                    <a:lumMod val="75000"/>
                  </a:schemeClr>
                </a:solidFill>
              </a:rPr>
              <a:t>Question 4: Is there any relation between the number of installations and reviews?</a:t>
            </a:r>
            <a:endParaRPr lang="en-US" sz="24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510320" y="1949694"/>
            <a:ext cx="4524375" cy="2800350"/>
          </a:xfrm>
          <a:prstGeom prst="rect">
            <a:avLst/>
          </a:prstGeom>
        </p:spPr>
      </p:pic>
      <p:pic>
        <p:nvPicPr>
          <p:cNvPr id="5" name="Picture 4"/>
          <p:cNvPicPr>
            <a:picLocks noChangeAspect="1"/>
          </p:cNvPicPr>
          <p:nvPr/>
        </p:nvPicPr>
        <p:blipFill>
          <a:blip r:embed="rId3"/>
          <a:stretch>
            <a:fillRect/>
          </a:stretch>
        </p:blipFill>
        <p:spPr>
          <a:xfrm>
            <a:off x="5155589" y="1949694"/>
            <a:ext cx="4676775" cy="2581275"/>
          </a:xfrm>
          <a:prstGeom prst="rect">
            <a:avLst/>
          </a:prstGeom>
        </p:spPr>
      </p:pic>
      <p:sp>
        <p:nvSpPr>
          <p:cNvPr id="6" name="Slide Number Placeholder 5"/>
          <p:cNvSpPr>
            <a:spLocks noGrp="1"/>
          </p:cNvSpPr>
          <p:nvPr>
            <p:ph type="sldNum" sz="quarter" idx="12"/>
          </p:nvPr>
        </p:nvSpPr>
        <p:spPr/>
        <p:txBody>
          <a:bodyPr/>
          <a:lstStyle/>
          <a:p>
            <a:fld id="{B4D6793C-D5EA-4F50-911B-8A352D58DA35}" type="slidenum">
              <a:rPr lang="en-US" smtClean="0"/>
              <a:t>14</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510320" y="5245995"/>
                <a:ext cx="11600873" cy="572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𝑀𝑒𝑎𝑛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𝑟𝑒𝑣𝑖𝑒𝑤𝑠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𝑎𝑝𝑝𝑠</m:t>
                              </m:r>
                              <m:r>
                                <a:rPr lang="en-US" b="0" i="1" smtClean="0">
                                  <a:latin typeface="Cambria Math" panose="02040503050406030204" pitchFamily="18" charset="0"/>
                                </a:rPr>
                                <m:t> </m:t>
                              </m:r>
                              <m:r>
                                <a:rPr lang="en-US" b="0" i="1" smtClean="0">
                                  <a:latin typeface="Cambria Math" panose="02040503050406030204" pitchFamily="18" charset="0"/>
                                </a:rPr>
                                <m:t>𝑖𝑛𝑠𝑡𝑎𝑙𝑙𝑒𝑑</m:t>
                              </m:r>
                              <m:r>
                                <a:rPr lang="en-US" b="0" i="1" smtClean="0">
                                  <a:latin typeface="Cambria Math" panose="02040503050406030204" pitchFamily="18" charset="0"/>
                                </a:rPr>
                                <m:t> </m:t>
                              </m:r>
                              <m:r>
                                <a:rPr lang="en-US" b="0" i="1" smtClean="0">
                                  <a:latin typeface="Cambria Math" panose="02040503050406030204" pitchFamily="18" charset="0"/>
                                </a:rPr>
                                <m:t>𝑚𝑜𝑟𝑒</m:t>
                              </m:r>
                              <m:r>
                                <a:rPr lang="en-US" b="0" i="1" smtClean="0">
                                  <a:latin typeface="Cambria Math" panose="02040503050406030204" pitchFamily="18" charset="0"/>
                                </a:rPr>
                                <m:t> </m:t>
                              </m:r>
                              <m:r>
                                <a:rPr lang="en-US" b="0" i="1" smtClean="0">
                                  <a:latin typeface="Cambria Math" panose="02040503050406030204" pitchFamily="18" charset="0"/>
                                </a:rPr>
                                <m:t>𝑡h𝑎𝑛</m:t>
                              </m:r>
                              <m:r>
                                <a:rPr lang="en-US" b="0" i="1" smtClean="0">
                                  <a:latin typeface="Cambria Math" panose="02040503050406030204" pitchFamily="18" charset="0"/>
                                </a:rPr>
                                <m:t> 500</m:t>
                              </m:r>
                              <m:r>
                                <a:rPr lang="en-US" b="0" i="1" smtClean="0">
                                  <a:latin typeface="Cambria Math" panose="02040503050406030204" pitchFamily="18" charset="0"/>
                                </a:rPr>
                                <m:t>𝐾</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𝑒𝑞𝑢𝑎𝑙</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b="0" i="1" smtClean="0">
                                  <a:latin typeface="Cambria Math" panose="02040503050406030204" pitchFamily="18" charset="0"/>
                                </a:rPr>
                                <m:t>𝑚𝑒𝑎𝑛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𝑟𝑒𝑣𝑖𝑒𝑤𝑠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𝑎𝑝𝑝𝑠</m:t>
                              </m:r>
                              <m:r>
                                <a:rPr lang="en-US" b="0" i="1" smtClean="0">
                                  <a:latin typeface="Cambria Math" panose="02040503050406030204" pitchFamily="18" charset="0"/>
                                </a:rPr>
                                <m:t> </m:t>
                              </m:r>
                              <m:r>
                                <a:rPr lang="en-US" b="0" i="1" smtClean="0">
                                  <a:latin typeface="Cambria Math" panose="02040503050406030204" pitchFamily="18" charset="0"/>
                                </a:rPr>
                                <m:t>𝑖𝑛𝑠𝑡𝑎𝑙𝑙𝑒𝑑</m:t>
                              </m:r>
                              <m:r>
                                <a:rPr lang="en-US" b="0" i="1" smtClean="0">
                                  <a:latin typeface="Cambria Math" panose="02040503050406030204" pitchFamily="18" charset="0"/>
                                </a:rPr>
                                <m:t> </m:t>
                              </m:r>
                              <m:r>
                                <a:rPr lang="en-US" b="0" i="1" smtClean="0">
                                  <a:latin typeface="Cambria Math" panose="02040503050406030204" pitchFamily="18" charset="0"/>
                                </a:rPr>
                                <m:t>𝑙𝑒𝑠𝑠</m:t>
                              </m:r>
                              <m:r>
                                <a:rPr lang="en-US" b="0" i="1" smtClean="0">
                                  <a:latin typeface="Cambria Math" panose="02040503050406030204" pitchFamily="18" charset="0"/>
                                </a:rPr>
                                <m:t> </m:t>
                              </m:r>
                              <m:r>
                                <a:rPr lang="en-US" b="0" i="1" smtClean="0">
                                  <a:latin typeface="Cambria Math" panose="02040503050406030204" pitchFamily="18" charset="0"/>
                                </a:rPr>
                                <m:t>𝑡h𝑎𝑛</m:t>
                              </m:r>
                              <m:r>
                                <a:rPr lang="en-US" b="0" i="1" smtClean="0">
                                  <a:latin typeface="Cambria Math" panose="02040503050406030204" pitchFamily="18" charset="0"/>
                                </a:rPr>
                                <m:t> 500</m:t>
                              </m:r>
                              <m:r>
                                <a:rPr lang="en-US" b="0" i="1" smtClean="0">
                                  <a:latin typeface="Cambria Math" panose="02040503050406030204" pitchFamily="18" charset="0"/>
                                </a:rPr>
                                <m:t>𝐾</m:t>
                              </m:r>
                              <m:r>
                                <a:rPr lang="en-US" i="1">
                                  <a:latin typeface="Cambria Math" panose="02040503050406030204" pitchFamily="18" charset="0"/>
                                </a:rPr>
                                <m:t>.</m:t>
                              </m:r>
                              <m:r>
                                <a:rPr lang="en-US" b="0" i="1" smtClean="0">
                                  <a:latin typeface="Cambria Math" panose="02040503050406030204" pitchFamily="18" charset="0"/>
                                </a:rPr>
                                <m:t>                                        </m:t>
                              </m:r>
                            </m:e>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𝑎</m:t>
                                  </m:r>
                                </m:sub>
                              </m:sSub>
                              <m:r>
                                <a:rPr lang="en-US" i="1">
                                  <a:latin typeface="Cambria Math" panose="02040503050406030204" pitchFamily="18" charset="0"/>
                                </a:rPr>
                                <m:t>:</m:t>
                              </m:r>
                              <m:r>
                                <a:rPr lang="en-US" b="0" i="1" smtClean="0">
                                  <a:latin typeface="Cambria Math" panose="02040503050406030204" pitchFamily="18" charset="0"/>
                                </a:rPr>
                                <m:t>𝑂𝑡h𝑒𝑟𝑤𝑖𝑠𝑒</m:t>
                              </m:r>
                              <m:r>
                                <a:rPr lang="en-US" b="0" i="1" smtClean="0">
                                  <a:latin typeface="Cambria Math" panose="02040503050406030204" pitchFamily="18" charset="0"/>
                                </a:rPr>
                                <m:t>                                                                                                                                                                                                                                                                                                   </m:t>
                              </m:r>
                            </m:e>
                          </m:eqArr>
                        </m:e>
                      </m:d>
                      <m:r>
                        <a:rPr lang="en-US" i="1">
                          <a:latin typeface="Cambria Math" panose="02040503050406030204" pitchFamily="18" charset="0"/>
                        </a:rPr>
                        <m:t> </m:t>
                      </m:r>
                    </m:oMath>
                  </m:oMathPara>
                </a14:m>
                <a:endParaRPr lang="en-US" dirty="0">
                  <a:latin typeface="Calibri" panose="020F0502020204030204" pitchFamily="34" charset="0"/>
                  <a:cs typeface="Calibri" panose="020F050202020403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10320" y="5245995"/>
                <a:ext cx="11600873" cy="572914"/>
              </a:xfrm>
              <a:prstGeom prst="rect">
                <a:avLst/>
              </a:prstGeom>
              <a:blipFill>
                <a:blip r:embed="rId4"/>
                <a:stretch>
                  <a:fillRect l="-6936" t="-179787" r="-11298" b="-264894"/>
                </a:stretch>
              </a:blipFill>
            </p:spPr>
            <p:txBody>
              <a:bodyPr/>
              <a:lstStyle/>
              <a:p>
                <a:r>
                  <a:rPr lang="en-US">
                    <a:noFill/>
                  </a:rPr>
                  <a:t> </a:t>
                </a:r>
              </a:p>
            </p:txBody>
          </p:sp>
        </mc:Fallback>
      </mc:AlternateContent>
      <p:sp>
        <p:nvSpPr>
          <p:cNvPr id="9" name="TextBox 8"/>
          <p:cNvSpPr txBox="1"/>
          <p:nvPr/>
        </p:nvSpPr>
        <p:spPr>
          <a:xfrm>
            <a:off x="639133" y="5939569"/>
            <a:ext cx="6308437"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P-value for the ANOVA test is less than the </a:t>
            </a:r>
            <a:r>
              <a:rPr lang="el-GR" sz="2000" dirty="0">
                <a:latin typeface="Calibri" panose="020F0502020204030204" pitchFamily="34" charset="0"/>
                <a:cs typeface="Calibri" panose="020F0502020204030204" pitchFamily="34" charset="0"/>
              </a:rPr>
              <a:t>α</a:t>
            </a:r>
            <a:r>
              <a:rPr lang="en-US" sz="2000" dirty="0">
                <a:latin typeface="Calibri" panose="020F0502020204030204" pitchFamily="34" charset="0"/>
                <a:cs typeface="Calibri" panose="020F0502020204030204" pitchFamily="34" charset="0"/>
              </a:rPr>
              <a:t> value 0.05.</a:t>
            </a:r>
          </a:p>
          <a:p>
            <a:endParaRPr lang="en-US" sz="2000" dirty="0"/>
          </a:p>
        </p:txBody>
      </p:sp>
      <p:sp>
        <p:nvSpPr>
          <p:cNvPr id="10" name="Rectangle 9"/>
          <p:cNvSpPr/>
          <p:nvPr/>
        </p:nvSpPr>
        <p:spPr>
          <a:xfrm>
            <a:off x="639133" y="4907441"/>
            <a:ext cx="1588897" cy="338554"/>
          </a:xfrm>
          <a:prstGeom prst="rect">
            <a:avLst/>
          </a:prstGeom>
        </p:spPr>
        <p:txBody>
          <a:bodyPr wrap="none">
            <a:spAutoFit/>
          </a:bodyPr>
          <a:lstStyle/>
          <a:p>
            <a:r>
              <a:rPr lang="en-US" sz="1600" b="1" dirty="0">
                <a:latin typeface="Calibri" panose="020F0502020204030204" pitchFamily="34" charset="0"/>
                <a:cs typeface="Calibri" panose="020F0502020204030204" pitchFamily="34" charset="0"/>
              </a:rPr>
              <a:t>Hypothesis Test:</a:t>
            </a:r>
          </a:p>
        </p:txBody>
      </p:sp>
    </p:spTree>
    <p:extLst>
      <p:ext uri="{BB962C8B-B14F-4D97-AF65-F5344CB8AC3E}">
        <p14:creationId xmlns:p14="http://schemas.microsoft.com/office/powerpoint/2010/main" val="855400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57967" y="509655"/>
            <a:ext cx="10795833" cy="3473724"/>
            <a:chOff x="2174331" y="1026891"/>
            <a:chExt cx="8911037" cy="3473724"/>
          </a:xfrm>
        </p:grpSpPr>
        <p:pic>
          <p:nvPicPr>
            <p:cNvPr id="4" name="Picture 3"/>
            <p:cNvPicPr>
              <a:picLocks noChangeAspect="1"/>
            </p:cNvPicPr>
            <p:nvPr/>
          </p:nvPicPr>
          <p:blipFill>
            <a:blip r:embed="rId2"/>
            <a:stretch>
              <a:fillRect/>
            </a:stretch>
          </p:blipFill>
          <p:spPr>
            <a:xfrm>
              <a:off x="2174331" y="1026891"/>
              <a:ext cx="4106395" cy="3473724"/>
            </a:xfrm>
            <a:prstGeom prst="rect">
              <a:avLst/>
            </a:prstGeom>
          </p:spPr>
        </p:pic>
        <p:pic>
          <p:nvPicPr>
            <p:cNvPr id="5" name="Picture 4"/>
            <p:cNvPicPr>
              <a:picLocks noChangeAspect="1"/>
            </p:cNvPicPr>
            <p:nvPr/>
          </p:nvPicPr>
          <p:blipFill>
            <a:blip r:embed="rId3"/>
            <a:stretch>
              <a:fillRect/>
            </a:stretch>
          </p:blipFill>
          <p:spPr>
            <a:xfrm>
              <a:off x="6557818" y="1026891"/>
              <a:ext cx="4527550" cy="3473724"/>
            </a:xfrm>
            <a:prstGeom prst="rect">
              <a:avLst/>
            </a:prstGeom>
          </p:spPr>
        </p:pic>
      </p:grpSp>
      <p:sp>
        <p:nvSpPr>
          <p:cNvPr id="6" name="TextBox 5"/>
          <p:cNvSpPr txBox="1"/>
          <p:nvPr/>
        </p:nvSpPr>
        <p:spPr>
          <a:xfrm>
            <a:off x="624342" y="4344125"/>
            <a:ext cx="10729457" cy="1323439"/>
          </a:xfrm>
          <a:prstGeom prst="rect">
            <a:avLst/>
          </a:prstGeom>
          <a:noFill/>
        </p:spPr>
        <p:txBody>
          <a:bodyPr wrap="square" rtlCol="0">
            <a:spAutoFit/>
          </a:bodyPr>
          <a:lstStyle/>
          <a:p>
            <a:r>
              <a:rPr lang="en-US" sz="2000" dirty="0" smtClean="0">
                <a:latin typeface="Calibri" panose="020F0502020204030204" pitchFamily="34" charset="0"/>
                <a:cs typeface="Calibri" panose="020F0502020204030204" pitchFamily="34" charset="0"/>
              </a:rPr>
              <a:t>This indicates there is a significant difference between mean of number of reviews of apps installed more than 500𝐾  and </a:t>
            </a:r>
            <a:r>
              <a:rPr lang="en-US" sz="2000" dirty="0">
                <a:latin typeface="Calibri" panose="020F0502020204030204" pitchFamily="34" charset="0"/>
                <a:cs typeface="Calibri" panose="020F0502020204030204" pitchFamily="34" charset="0"/>
              </a:rPr>
              <a:t> mean of number of reviews of apps installed </a:t>
            </a:r>
            <a:r>
              <a:rPr lang="en-US" sz="2000" dirty="0" smtClean="0">
                <a:latin typeface="Calibri" panose="020F0502020204030204" pitchFamily="34" charset="0"/>
                <a:cs typeface="Calibri" panose="020F0502020204030204" pitchFamily="34" charset="0"/>
              </a:rPr>
              <a:t>less </a:t>
            </a:r>
            <a:r>
              <a:rPr lang="en-US" sz="2000" dirty="0">
                <a:latin typeface="Calibri" panose="020F0502020204030204" pitchFamily="34" charset="0"/>
                <a:cs typeface="Calibri" panose="020F0502020204030204" pitchFamily="34" charset="0"/>
              </a:rPr>
              <a:t>than 500𝐾 </a:t>
            </a:r>
            <a:r>
              <a:rPr lang="en-US" sz="2000" dirty="0" smtClean="0">
                <a:latin typeface="Calibri" panose="020F0502020204030204" pitchFamily="34" charset="0"/>
                <a:cs typeface="Calibri" panose="020F0502020204030204" pitchFamily="34" charset="0"/>
              </a:rPr>
              <a:t>.</a:t>
            </a:r>
          </a:p>
          <a:p>
            <a:endParaRPr lang="en-US" altLang="zh-CN" sz="2000" dirty="0" smtClean="0">
              <a:latin typeface="Calibri" panose="020F0502020204030204" pitchFamily="34" charset="0"/>
              <a:cs typeface="Calibri" panose="020F0502020204030204" pitchFamily="34" charset="0"/>
            </a:endParaRPr>
          </a:p>
          <a:p>
            <a:r>
              <a:rPr lang="en-US" altLang="zh-CN" sz="2000" b="1" u="sng" dirty="0" smtClean="0">
                <a:latin typeface="Calibri" panose="020F0502020204030204" pitchFamily="34" charset="0"/>
                <a:cs typeface="Calibri" panose="020F0502020204030204" pitchFamily="34" charset="0"/>
              </a:rPr>
              <a:t>Conclusion: </a:t>
            </a:r>
            <a:r>
              <a:rPr lang="en-US" altLang="zh-CN" sz="2000" dirty="0" smtClean="0">
                <a:latin typeface="Calibri" panose="020F0502020204030204" pitchFamily="34" charset="0"/>
                <a:cs typeface="Calibri" panose="020F0502020204030204" pitchFamily="34" charset="0"/>
              </a:rPr>
              <a:t>More installed applications have much more average reviews.</a:t>
            </a:r>
          </a:p>
        </p:txBody>
      </p:sp>
      <p:sp>
        <p:nvSpPr>
          <p:cNvPr id="3" name="Slide Number Placeholder 2"/>
          <p:cNvSpPr>
            <a:spLocks noGrp="1"/>
          </p:cNvSpPr>
          <p:nvPr>
            <p:ph type="sldNum" sz="quarter" idx="12"/>
          </p:nvPr>
        </p:nvSpPr>
        <p:spPr/>
        <p:txBody>
          <a:bodyPr/>
          <a:lstStyle/>
          <a:p>
            <a:fld id="{B4D6793C-D5EA-4F50-911B-8A352D58DA35}" type="slidenum">
              <a:rPr lang="en-US" smtClean="0"/>
              <a:t>15</a:t>
            </a:fld>
            <a:endParaRPr lang="en-US"/>
          </a:p>
        </p:txBody>
      </p:sp>
    </p:spTree>
    <p:extLst>
      <p:ext uri="{BB962C8B-B14F-4D97-AF65-F5344CB8AC3E}">
        <p14:creationId xmlns:p14="http://schemas.microsoft.com/office/powerpoint/2010/main" val="20244800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CBA27-F1EA-7B45-BF71-77951FC8BB65}"/>
              </a:ext>
            </a:extLst>
          </p:cNvPr>
          <p:cNvSpPr>
            <a:spLocks noGrp="1"/>
          </p:cNvSpPr>
          <p:nvPr>
            <p:ph type="title"/>
          </p:nvPr>
        </p:nvSpPr>
        <p:spPr>
          <a:xfrm>
            <a:off x="838200" y="593386"/>
            <a:ext cx="10515600" cy="515567"/>
          </a:xfrm>
        </p:spPr>
        <p:txBody>
          <a:bodyPr>
            <a:noAutofit/>
          </a:bodyPr>
          <a:lstStyle/>
          <a:p>
            <a:r>
              <a:rPr lang="en-US" dirty="0" smtClean="0">
                <a:solidFill>
                  <a:schemeClr val="accent2">
                    <a:lumMod val="75000"/>
                  </a:schemeClr>
                </a:solidFill>
              </a:rPr>
              <a:t>Introduction of Google Play Dataset</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2F171E9A-B134-EE49-A090-3BE99A8DC1C3}"/>
              </a:ext>
            </a:extLst>
          </p:cNvPr>
          <p:cNvSpPr>
            <a:spLocks noGrp="1"/>
          </p:cNvSpPr>
          <p:nvPr>
            <p:ph idx="1"/>
          </p:nvPr>
        </p:nvSpPr>
        <p:spPr>
          <a:xfrm>
            <a:off x="838200" y="1215957"/>
            <a:ext cx="10515600" cy="4961006"/>
          </a:xfrm>
        </p:spPr>
        <p:txBody>
          <a:bodyPr>
            <a:noAutofit/>
          </a:bodyPr>
          <a:lstStyle/>
          <a:p>
            <a:pPr marL="0" indent="0" algn="just">
              <a:lnSpc>
                <a:spcPct val="100000"/>
              </a:lnSpc>
              <a:buNone/>
            </a:pPr>
            <a:r>
              <a:rPr lang="en-US" sz="2200" dirty="0" smtClean="0"/>
              <a:t>Google </a:t>
            </a:r>
            <a:r>
              <a:rPr lang="en-US" sz="2200" dirty="0"/>
              <a:t>Play is a digital distribution service operated and developed by Google Inc. It serves as the official app store for the Android operating system, allowing users to browse and download applications developed with the Android software development kit (SDK) and published through Google. Google Play also serves as a digital media store, offering music, books, movies, and television programs.</a:t>
            </a:r>
            <a:r>
              <a:rPr lang="en-US" sz="2200" i="1" dirty="0"/>
              <a:t> (</a:t>
            </a:r>
            <a:r>
              <a:rPr lang="en-US" sz="2200" i="1" dirty="0">
                <a:hlinkClick r:id="rId2"/>
              </a:rPr>
              <a:t>Wikipedia</a:t>
            </a:r>
            <a:r>
              <a:rPr lang="en-US" sz="2200" i="1" dirty="0"/>
              <a:t>)</a:t>
            </a:r>
          </a:p>
          <a:p>
            <a:pPr marL="0" indent="0" algn="just">
              <a:lnSpc>
                <a:spcPct val="100000"/>
              </a:lnSpc>
              <a:buNone/>
            </a:pPr>
            <a:r>
              <a:rPr lang="en-US" sz="2200" dirty="0"/>
              <a:t>The store has over 2.6 million apps with a wide array of different applications ranging from kid’s games to language translation apps. These apps are placed in different categories based on minimum age required, intended usage (</a:t>
            </a:r>
            <a:r>
              <a:rPr lang="en-US" sz="2200" i="1" dirty="0"/>
              <a:t>health and fitness, educational, shopping etc.</a:t>
            </a:r>
            <a:r>
              <a:rPr lang="en-US" sz="2200" dirty="0"/>
              <a:t>), cost </a:t>
            </a:r>
            <a:r>
              <a:rPr lang="en-US" sz="2200" i="1" dirty="0"/>
              <a:t>(free or paid) etc</a:t>
            </a:r>
            <a:r>
              <a:rPr lang="en-US" sz="2200" i="1" dirty="0" smtClean="0"/>
              <a:t>.</a:t>
            </a:r>
          </a:p>
          <a:p>
            <a:pPr marL="0" indent="0" algn="just">
              <a:lnSpc>
                <a:spcPct val="100000"/>
              </a:lnSpc>
              <a:buNone/>
            </a:pPr>
            <a:r>
              <a:rPr lang="en-US" sz="2200" dirty="0" smtClean="0"/>
              <a:t>Data analysis for these applications </a:t>
            </a:r>
            <a:r>
              <a:rPr lang="en-US" sz="2200" dirty="0"/>
              <a:t>will attempt to answer four pertinent questions from the sample dataset with 10,839 Google play apps. The dataset obtained from </a:t>
            </a:r>
            <a:r>
              <a:rPr lang="en-US" sz="2200" i="1" dirty="0">
                <a:hlinkClick r:id="rId3"/>
              </a:rPr>
              <a:t>Kaggle</a:t>
            </a:r>
            <a:r>
              <a:rPr lang="en-US" sz="2200" dirty="0"/>
              <a:t> contains the app names, categories, rating scores, reviews, number of installations, genres, size, type, etc. </a:t>
            </a:r>
            <a:endParaRPr lang="en-US" sz="2200" dirty="0" smtClean="0"/>
          </a:p>
          <a:p>
            <a:pPr marL="0" indent="0">
              <a:lnSpc>
                <a:spcPct val="100000"/>
              </a:lnSpc>
              <a:buNone/>
            </a:pPr>
            <a:endParaRPr lang="en-US" sz="2200" dirty="0"/>
          </a:p>
          <a:p>
            <a:pPr marL="0" indent="0">
              <a:lnSpc>
                <a:spcPct val="100000"/>
              </a:lnSpc>
              <a:buNone/>
            </a:pPr>
            <a:endParaRPr lang="en-US" sz="2200" i="1" dirty="0"/>
          </a:p>
        </p:txBody>
      </p:sp>
      <p:sp>
        <p:nvSpPr>
          <p:cNvPr id="5" name="Slide Number Placeholder 4"/>
          <p:cNvSpPr>
            <a:spLocks noGrp="1"/>
          </p:cNvSpPr>
          <p:nvPr>
            <p:ph type="sldNum" sz="quarter" idx="12"/>
          </p:nvPr>
        </p:nvSpPr>
        <p:spPr/>
        <p:txBody>
          <a:bodyPr/>
          <a:lstStyle/>
          <a:p>
            <a:fld id="{B4D6793C-D5EA-4F50-911B-8A352D58DA35}" type="slidenum">
              <a:rPr lang="en-US" smtClean="0"/>
              <a:t>2</a:t>
            </a:fld>
            <a:endParaRPr lang="en-US"/>
          </a:p>
        </p:txBody>
      </p:sp>
    </p:spTree>
    <p:extLst>
      <p:ext uri="{BB962C8B-B14F-4D97-AF65-F5344CB8AC3E}">
        <p14:creationId xmlns:p14="http://schemas.microsoft.com/office/powerpoint/2010/main" val="1488582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75000"/>
                  </a:schemeClr>
                </a:solidFill>
              </a:rPr>
              <a:t>Overview of our research</a:t>
            </a:r>
            <a:endParaRPr lang="en-US" dirty="0">
              <a:solidFill>
                <a:schemeClr val="accent2">
                  <a:lumMod val="75000"/>
                </a:schemeClr>
              </a:solidFill>
            </a:endParaRPr>
          </a:p>
        </p:txBody>
      </p:sp>
      <p:sp>
        <p:nvSpPr>
          <p:cNvPr id="3" name="Content Placeholder 2"/>
          <p:cNvSpPr>
            <a:spLocks noGrp="1"/>
          </p:cNvSpPr>
          <p:nvPr>
            <p:ph idx="1"/>
          </p:nvPr>
        </p:nvSpPr>
        <p:spPr/>
        <p:txBody>
          <a:bodyPr/>
          <a:lstStyle/>
          <a:p>
            <a:pPr marL="50800" indent="0" algn="just">
              <a:buNone/>
            </a:pPr>
            <a:r>
              <a:rPr lang="en-US" sz="2400" b="1" u="sng" dirty="0" smtClean="0"/>
              <a:t>Target audience</a:t>
            </a:r>
            <a:r>
              <a:rPr lang="en-US" sz="2400" b="1" u="sng" dirty="0" smtClean="0"/>
              <a:t>:</a:t>
            </a:r>
            <a:r>
              <a:rPr lang="en-US" sz="2400" b="1" dirty="0" smtClean="0"/>
              <a:t>  </a:t>
            </a:r>
            <a:r>
              <a:rPr lang="en-US" sz="2400" dirty="0" smtClean="0"/>
              <a:t>Android </a:t>
            </a:r>
            <a:r>
              <a:rPr lang="en-US" sz="2400" dirty="0" smtClean="0"/>
              <a:t>application developers</a:t>
            </a:r>
          </a:p>
          <a:p>
            <a:pPr marL="50800" indent="0" algn="just">
              <a:buNone/>
            </a:pPr>
            <a:endParaRPr lang="en-US" sz="2400" dirty="0" smtClean="0"/>
          </a:p>
          <a:p>
            <a:pPr marL="50800" indent="0" algn="just">
              <a:buNone/>
            </a:pPr>
            <a:r>
              <a:rPr lang="en-US" sz="2400" b="1" u="sng" dirty="0" smtClean="0"/>
              <a:t>Research objectives:</a:t>
            </a:r>
            <a:r>
              <a:rPr lang="en-US" sz="2400" b="1" dirty="0" smtClean="0"/>
              <a:t> </a:t>
            </a:r>
            <a:r>
              <a:rPr lang="en-US" sz="2400" dirty="0" smtClean="0"/>
              <a:t>Explore the relationship of application rating scores with numbers of reviews, numbers of installation, type(free/paid) etc. </a:t>
            </a:r>
          </a:p>
          <a:p>
            <a:pPr marL="50800" indent="0" algn="just">
              <a:buNone/>
            </a:pPr>
            <a:endParaRPr lang="en-US" sz="2400" dirty="0"/>
          </a:p>
          <a:p>
            <a:pPr marL="50800" indent="0" algn="just">
              <a:buNone/>
            </a:pPr>
            <a:r>
              <a:rPr lang="en-US" sz="2400" b="1" u="sng" dirty="0" smtClean="0"/>
              <a:t>Research approach:</a:t>
            </a:r>
            <a:r>
              <a:rPr lang="en-US" sz="2400" b="1" dirty="0" smtClean="0"/>
              <a:t> </a:t>
            </a:r>
            <a:r>
              <a:rPr lang="en-US" sz="2400" dirty="0"/>
              <a:t>U</a:t>
            </a:r>
            <a:r>
              <a:rPr lang="en-US" sz="2400" dirty="0" smtClean="0"/>
              <a:t>se descriptive, inferential statistics &amp; analytical techniques including distributions, frequencies, visualizations, hypothesis tests, etc.</a:t>
            </a:r>
            <a:endParaRPr lang="en-US" sz="2400" dirty="0"/>
          </a:p>
        </p:txBody>
      </p:sp>
      <p:sp>
        <p:nvSpPr>
          <p:cNvPr id="5" name="Slide Number Placeholder 4"/>
          <p:cNvSpPr>
            <a:spLocks noGrp="1"/>
          </p:cNvSpPr>
          <p:nvPr>
            <p:ph type="sldNum" sz="quarter" idx="12"/>
          </p:nvPr>
        </p:nvSpPr>
        <p:spPr/>
        <p:txBody>
          <a:bodyPr/>
          <a:lstStyle/>
          <a:p>
            <a:fld id="{B4D6793C-D5EA-4F50-911B-8A352D58DA35}" type="slidenum">
              <a:rPr lang="en-US" smtClean="0"/>
              <a:t>3</a:t>
            </a:fld>
            <a:endParaRPr lang="en-US"/>
          </a:p>
        </p:txBody>
      </p:sp>
    </p:spTree>
    <p:extLst>
      <p:ext uri="{BB962C8B-B14F-4D97-AF65-F5344CB8AC3E}">
        <p14:creationId xmlns:p14="http://schemas.microsoft.com/office/powerpoint/2010/main" val="4137279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843" y="-18061"/>
            <a:ext cx="10515600" cy="1325563"/>
          </a:xfrm>
        </p:spPr>
        <p:txBody>
          <a:bodyPr/>
          <a:lstStyle/>
          <a:p>
            <a:r>
              <a:rPr lang="en-US" dirty="0" smtClean="0">
                <a:solidFill>
                  <a:schemeClr val="accent2">
                    <a:lumMod val="75000"/>
                  </a:schemeClr>
                </a:solidFill>
              </a:rPr>
              <a:t>Data dictionary</a:t>
            </a:r>
            <a:endParaRPr lang="en-US" dirty="0">
              <a:solidFill>
                <a:schemeClr val="accent2">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850108611"/>
              </p:ext>
            </p:extLst>
          </p:nvPr>
        </p:nvGraphicFramePr>
        <p:xfrm>
          <a:off x="1359154" y="988910"/>
          <a:ext cx="9342977" cy="5423535"/>
        </p:xfrm>
        <a:graphic>
          <a:graphicData uri="http://schemas.openxmlformats.org/drawingml/2006/table">
            <a:tbl>
              <a:tblPr firstRow="1" bandRow="1">
                <a:tableStyleId>{5C22544A-7EE6-4342-B048-85BDC9FD1C3A}</a:tableStyleId>
              </a:tblPr>
              <a:tblGrid>
                <a:gridCol w="1967230">
                  <a:extLst>
                    <a:ext uri="{9D8B030D-6E8A-4147-A177-3AD203B41FA5}">
                      <a16:colId xmlns:a16="http://schemas.microsoft.com/office/drawing/2014/main" val="1831851719"/>
                    </a:ext>
                  </a:extLst>
                </a:gridCol>
                <a:gridCol w="3048318">
                  <a:extLst>
                    <a:ext uri="{9D8B030D-6E8A-4147-A177-3AD203B41FA5}">
                      <a16:colId xmlns:a16="http://schemas.microsoft.com/office/drawing/2014/main" val="1116978189"/>
                    </a:ext>
                  </a:extLst>
                </a:gridCol>
                <a:gridCol w="1009968">
                  <a:extLst>
                    <a:ext uri="{9D8B030D-6E8A-4147-A177-3AD203B41FA5}">
                      <a16:colId xmlns:a16="http://schemas.microsoft.com/office/drawing/2014/main" val="3022930918"/>
                    </a:ext>
                  </a:extLst>
                </a:gridCol>
                <a:gridCol w="3317461">
                  <a:extLst>
                    <a:ext uri="{9D8B030D-6E8A-4147-A177-3AD203B41FA5}">
                      <a16:colId xmlns:a16="http://schemas.microsoft.com/office/drawing/2014/main" val="3187782510"/>
                    </a:ext>
                  </a:extLst>
                </a:gridCol>
              </a:tblGrid>
              <a:tr h="370840">
                <a:tc>
                  <a:txBody>
                    <a:bodyPr/>
                    <a:lstStyle/>
                    <a:p>
                      <a:pPr algn="l"/>
                      <a:r>
                        <a:rPr lang="en-US" sz="1400" dirty="0" smtClean="0"/>
                        <a:t>Name</a:t>
                      </a:r>
                      <a:endParaRPr lang="en-US" sz="1400" dirty="0"/>
                    </a:p>
                  </a:txBody>
                  <a:tcPr>
                    <a:solidFill>
                      <a:schemeClr val="accent2">
                        <a:alpha val="99000"/>
                      </a:schemeClr>
                    </a:solidFill>
                  </a:tcPr>
                </a:tc>
                <a:tc>
                  <a:txBody>
                    <a:bodyPr/>
                    <a:lstStyle/>
                    <a:p>
                      <a:pPr algn="l"/>
                      <a:r>
                        <a:rPr lang="en-US" sz="1400" dirty="0" smtClean="0"/>
                        <a:t>Label</a:t>
                      </a:r>
                      <a:endParaRPr lang="en-US" sz="1400" dirty="0"/>
                    </a:p>
                  </a:txBody>
                  <a:tcPr>
                    <a:solidFill>
                      <a:schemeClr val="accent2">
                        <a:alpha val="99000"/>
                      </a:schemeClr>
                    </a:solidFill>
                  </a:tcPr>
                </a:tc>
                <a:tc>
                  <a:txBody>
                    <a:bodyPr/>
                    <a:lstStyle/>
                    <a:p>
                      <a:pPr algn="l"/>
                      <a:r>
                        <a:rPr lang="en-US" sz="1400" dirty="0" smtClean="0"/>
                        <a:t>Type</a:t>
                      </a:r>
                      <a:endParaRPr lang="en-US" sz="1400" dirty="0"/>
                    </a:p>
                  </a:txBody>
                  <a:tcPr>
                    <a:solidFill>
                      <a:schemeClr val="accent2">
                        <a:alpha val="99000"/>
                      </a:schemeClr>
                    </a:solidFill>
                  </a:tcPr>
                </a:tc>
                <a:tc>
                  <a:txBody>
                    <a:bodyPr/>
                    <a:lstStyle/>
                    <a:p>
                      <a:pPr algn="l"/>
                      <a:r>
                        <a:rPr lang="en-US" sz="1400" dirty="0" smtClean="0"/>
                        <a:t>Values</a:t>
                      </a:r>
                      <a:endParaRPr lang="en-US" sz="1400" dirty="0"/>
                    </a:p>
                  </a:txBody>
                  <a:tcPr>
                    <a:solidFill>
                      <a:schemeClr val="accent2">
                        <a:alpha val="99000"/>
                      </a:schemeClr>
                    </a:solidFill>
                  </a:tcPr>
                </a:tc>
                <a:extLst>
                  <a:ext uri="{0D108BD9-81ED-4DB2-BD59-A6C34878D82A}">
                    <a16:rowId xmlns:a16="http://schemas.microsoft.com/office/drawing/2014/main" val="3937609204"/>
                  </a:ext>
                </a:extLst>
              </a:tr>
              <a:tr h="225154">
                <a:tc>
                  <a:txBody>
                    <a:bodyPr/>
                    <a:lstStyle/>
                    <a:p>
                      <a:pPr algn="l"/>
                      <a:r>
                        <a:rPr lang="en-US" sz="1400" dirty="0" smtClean="0"/>
                        <a:t>App</a:t>
                      </a:r>
                      <a:endParaRPr lang="en-US" sz="1400" dirty="0"/>
                    </a:p>
                  </a:txBody>
                  <a:tcPr>
                    <a:noFill/>
                  </a:tcPr>
                </a:tc>
                <a:tc>
                  <a:txBody>
                    <a:bodyPr/>
                    <a:lstStyle/>
                    <a:p>
                      <a:pPr algn="l"/>
                      <a:r>
                        <a:rPr lang="en-US" sz="1400" dirty="0" smtClean="0"/>
                        <a:t>App name</a:t>
                      </a:r>
                      <a:endParaRPr lang="en-US" sz="1400" dirty="0"/>
                    </a:p>
                  </a:txBody>
                  <a:tcPr>
                    <a:noFill/>
                  </a:tcPr>
                </a:tc>
                <a:tc>
                  <a:txBody>
                    <a:bodyPr/>
                    <a:lstStyle/>
                    <a:p>
                      <a:pPr algn="l"/>
                      <a:r>
                        <a:rPr lang="en-US" sz="1400" dirty="0" smtClean="0"/>
                        <a:t>Character</a:t>
                      </a:r>
                      <a:endParaRPr lang="en-US" sz="1400" dirty="0"/>
                    </a:p>
                  </a:txBody>
                  <a:tcPr>
                    <a:noFill/>
                  </a:tcPr>
                </a:tc>
                <a:tc>
                  <a:txBody>
                    <a:bodyPr/>
                    <a:lstStyle/>
                    <a:p>
                      <a:pPr algn="l"/>
                      <a:r>
                        <a:rPr lang="en-US" sz="1400" dirty="0" smtClean="0"/>
                        <a:t>application names</a:t>
                      </a:r>
                      <a:endParaRPr lang="en-US" sz="1400" dirty="0"/>
                    </a:p>
                  </a:txBody>
                  <a:tcPr>
                    <a:noFill/>
                  </a:tcPr>
                </a:tc>
                <a:extLst>
                  <a:ext uri="{0D108BD9-81ED-4DB2-BD59-A6C34878D82A}">
                    <a16:rowId xmlns:a16="http://schemas.microsoft.com/office/drawing/2014/main" val="481443084"/>
                  </a:ext>
                </a:extLst>
              </a:tr>
              <a:tr h="304667">
                <a:tc>
                  <a:txBody>
                    <a:bodyPr/>
                    <a:lstStyle/>
                    <a:p>
                      <a:pPr algn="l"/>
                      <a:r>
                        <a:rPr lang="en-US" sz="1400" dirty="0" smtClean="0"/>
                        <a:t>Category</a:t>
                      </a:r>
                      <a:endParaRPr lang="en-US" sz="1400" dirty="0"/>
                    </a:p>
                  </a:txBody>
                  <a:tcPr>
                    <a:noFill/>
                  </a:tcPr>
                </a:tc>
                <a:tc>
                  <a:txBody>
                    <a:bodyPr/>
                    <a:lstStyle/>
                    <a:p>
                      <a:pPr algn="l"/>
                      <a:r>
                        <a:rPr lang="en-US" sz="1400" dirty="0" smtClean="0"/>
                        <a:t>App category</a:t>
                      </a:r>
                      <a:endParaRPr lang="en-US" sz="1400" dirty="0"/>
                    </a:p>
                  </a:txBody>
                  <a:tcPr>
                    <a:noFill/>
                  </a:tcPr>
                </a:tc>
                <a:tc>
                  <a:txBody>
                    <a:bodyPr/>
                    <a:lstStyle/>
                    <a:p>
                      <a:pPr algn="l"/>
                      <a:r>
                        <a:rPr lang="en-US" sz="1400" dirty="0" smtClean="0"/>
                        <a:t>Character</a:t>
                      </a:r>
                      <a:endParaRPr lang="en-US" sz="1400" dirty="0"/>
                    </a:p>
                  </a:txBody>
                  <a:tcPr>
                    <a:noFill/>
                  </a:tcPr>
                </a:tc>
                <a:tc>
                  <a:txBody>
                    <a:bodyPr/>
                    <a:lstStyle/>
                    <a:p>
                      <a:pPr algn="l"/>
                      <a:r>
                        <a:rPr lang="en-US" sz="1400" dirty="0" smtClean="0"/>
                        <a:t>Art and design,</a:t>
                      </a:r>
                      <a:r>
                        <a:rPr lang="en-US" sz="1400" baseline="0" dirty="0" smtClean="0"/>
                        <a:t> education, sports etc.</a:t>
                      </a:r>
                      <a:endParaRPr lang="en-US" sz="1400" dirty="0"/>
                    </a:p>
                  </a:txBody>
                  <a:tcPr>
                    <a:noFill/>
                  </a:tcPr>
                </a:tc>
                <a:extLst>
                  <a:ext uri="{0D108BD9-81ED-4DB2-BD59-A6C34878D82A}">
                    <a16:rowId xmlns:a16="http://schemas.microsoft.com/office/drawing/2014/main" val="2891646356"/>
                  </a:ext>
                </a:extLst>
              </a:tr>
              <a:tr h="360895">
                <a:tc>
                  <a:txBody>
                    <a:bodyPr/>
                    <a:lstStyle/>
                    <a:p>
                      <a:pPr algn="l"/>
                      <a:r>
                        <a:rPr lang="en-US" sz="1400" dirty="0" smtClean="0"/>
                        <a:t>Rating</a:t>
                      </a:r>
                      <a:endParaRPr lang="en-US" sz="1400" dirty="0"/>
                    </a:p>
                  </a:txBody>
                  <a:tcPr>
                    <a:noFill/>
                  </a:tcPr>
                </a:tc>
                <a:tc>
                  <a:txBody>
                    <a:bodyPr/>
                    <a:lstStyle/>
                    <a:p>
                      <a:pPr algn="l"/>
                      <a:r>
                        <a:rPr lang="en-US" sz="1400" dirty="0" smtClean="0"/>
                        <a:t>App rating score</a:t>
                      </a:r>
                      <a:endParaRPr lang="en-US" sz="1400" dirty="0"/>
                    </a:p>
                  </a:txBody>
                  <a:tcPr>
                    <a:noFill/>
                  </a:tcPr>
                </a:tc>
                <a:tc>
                  <a:txBody>
                    <a:bodyPr/>
                    <a:lstStyle/>
                    <a:p>
                      <a:pPr algn="l"/>
                      <a:r>
                        <a:rPr lang="en-US" sz="1400" dirty="0" smtClean="0"/>
                        <a:t>Numeric</a:t>
                      </a:r>
                      <a:endParaRPr lang="en-US" sz="1400" dirty="0"/>
                    </a:p>
                  </a:txBody>
                  <a:tcPr>
                    <a:noFill/>
                  </a:tcPr>
                </a:tc>
                <a:tc>
                  <a:txBody>
                    <a:bodyPr/>
                    <a:lstStyle/>
                    <a:p>
                      <a:pPr algn="l"/>
                      <a:r>
                        <a:rPr lang="en-US" sz="1400" dirty="0" smtClean="0"/>
                        <a:t>1.0-5.0</a:t>
                      </a:r>
                      <a:endParaRPr lang="en-US" sz="1400" dirty="0"/>
                    </a:p>
                  </a:txBody>
                  <a:tcPr>
                    <a:noFill/>
                  </a:tcPr>
                </a:tc>
                <a:extLst>
                  <a:ext uri="{0D108BD9-81ED-4DB2-BD59-A6C34878D82A}">
                    <a16:rowId xmlns:a16="http://schemas.microsoft.com/office/drawing/2014/main" val="1103222967"/>
                  </a:ext>
                </a:extLst>
              </a:tr>
              <a:tr h="304667">
                <a:tc>
                  <a:txBody>
                    <a:bodyPr/>
                    <a:lstStyle/>
                    <a:p>
                      <a:pPr algn="l"/>
                      <a:r>
                        <a:rPr lang="en-US" sz="1400" dirty="0" smtClean="0"/>
                        <a:t>Reviews</a:t>
                      </a:r>
                      <a:endParaRPr lang="en-US" sz="1400" dirty="0"/>
                    </a:p>
                  </a:txBody>
                  <a:tcPr>
                    <a:noFill/>
                  </a:tcPr>
                </a:tc>
                <a:tc>
                  <a:txBody>
                    <a:bodyPr/>
                    <a:lstStyle/>
                    <a:p>
                      <a:pPr algn="l"/>
                      <a:r>
                        <a:rPr lang="en-US" sz="1400" dirty="0" smtClean="0"/>
                        <a:t>Number</a:t>
                      </a:r>
                      <a:r>
                        <a:rPr lang="en-US" sz="1400" baseline="0" dirty="0" smtClean="0"/>
                        <a:t> of app reviews</a:t>
                      </a:r>
                      <a:endParaRPr lang="en-US" sz="1400" dirty="0"/>
                    </a:p>
                  </a:txBody>
                  <a:tcPr>
                    <a:noFill/>
                  </a:tcPr>
                </a:tc>
                <a:tc>
                  <a:txBody>
                    <a:bodyPr/>
                    <a:lstStyle/>
                    <a:p>
                      <a:pPr algn="l"/>
                      <a:r>
                        <a:rPr lang="en-US" sz="1400" dirty="0" smtClean="0"/>
                        <a:t>Numeric</a:t>
                      </a:r>
                      <a:endParaRPr lang="en-US" sz="1400" dirty="0"/>
                    </a:p>
                  </a:txBody>
                  <a:tcPr>
                    <a:noFill/>
                  </a:tcPr>
                </a:tc>
                <a:tc>
                  <a:txBody>
                    <a:bodyPr/>
                    <a:lstStyle/>
                    <a:p>
                      <a:pPr algn="l"/>
                      <a:r>
                        <a:rPr lang="en-US" sz="1400" baseline="0" dirty="0" smtClean="0"/>
                        <a:t>Numbers</a:t>
                      </a:r>
                      <a:endParaRPr lang="en-US" sz="1400" dirty="0"/>
                    </a:p>
                  </a:txBody>
                  <a:tcPr>
                    <a:noFill/>
                  </a:tcPr>
                </a:tc>
                <a:extLst>
                  <a:ext uri="{0D108BD9-81ED-4DB2-BD59-A6C34878D82A}">
                    <a16:rowId xmlns:a16="http://schemas.microsoft.com/office/drawing/2014/main" val="2608155249"/>
                  </a:ext>
                </a:extLst>
              </a:tr>
              <a:tr h="119270">
                <a:tc>
                  <a:txBody>
                    <a:bodyPr/>
                    <a:lstStyle/>
                    <a:p>
                      <a:pPr algn="l"/>
                      <a:r>
                        <a:rPr lang="en-US" sz="1400" dirty="0" smtClean="0"/>
                        <a:t>Size</a:t>
                      </a:r>
                      <a:endParaRPr lang="en-US" sz="1400" dirty="0"/>
                    </a:p>
                  </a:txBody>
                  <a:tcPr>
                    <a:noFill/>
                  </a:tcPr>
                </a:tc>
                <a:tc>
                  <a:txBody>
                    <a:bodyPr/>
                    <a:lstStyle/>
                    <a:p>
                      <a:pPr algn="l"/>
                      <a:r>
                        <a:rPr lang="en-US" sz="1400" dirty="0" smtClean="0"/>
                        <a:t>Size of an</a:t>
                      </a:r>
                      <a:r>
                        <a:rPr lang="en-US" sz="1400" baseline="0" dirty="0" smtClean="0"/>
                        <a:t> </a:t>
                      </a:r>
                      <a:r>
                        <a:rPr lang="en-US" sz="1400" dirty="0" smtClean="0"/>
                        <a:t>app</a:t>
                      </a:r>
                      <a:endParaRPr lang="en-US" sz="1400" dirty="0"/>
                    </a:p>
                  </a:txBody>
                  <a:tcPr>
                    <a:noFill/>
                  </a:tcPr>
                </a:tc>
                <a:tc>
                  <a:txBody>
                    <a:bodyPr/>
                    <a:lstStyle/>
                    <a:p>
                      <a:pPr algn="l"/>
                      <a:r>
                        <a:rPr lang="en-US" sz="1400" dirty="0" smtClean="0"/>
                        <a:t>Character</a:t>
                      </a:r>
                      <a:endParaRPr lang="en-US" sz="1400" dirty="0"/>
                    </a:p>
                  </a:txBody>
                  <a:tcPr>
                    <a:noFill/>
                  </a:tcPr>
                </a:tc>
                <a:tc>
                  <a:txBody>
                    <a:bodyPr/>
                    <a:lstStyle/>
                    <a:p>
                      <a:pPr algn="l"/>
                      <a:r>
                        <a:rPr lang="en-US" sz="1400" dirty="0" smtClean="0"/>
                        <a:t>Number</a:t>
                      </a:r>
                      <a:r>
                        <a:rPr lang="en-US" sz="1400" baseline="0" dirty="0" smtClean="0"/>
                        <a:t> of m-bytes or varies with device</a:t>
                      </a:r>
                      <a:endParaRPr lang="en-US" sz="1400" dirty="0"/>
                    </a:p>
                  </a:txBody>
                  <a:tcPr>
                    <a:noFill/>
                  </a:tcPr>
                </a:tc>
                <a:extLst>
                  <a:ext uri="{0D108BD9-81ED-4DB2-BD59-A6C34878D82A}">
                    <a16:rowId xmlns:a16="http://schemas.microsoft.com/office/drawing/2014/main" val="770473201"/>
                  </a:ext>
                </a:extLst>
              </a:tr>
              <a:tr h="291415">
                <a:tc>
                  <a:txBody>
                    <a:bodyPr/>
                    <a:lstStyle/>
                    <a:p>
                      <a:pPr algn="l"/>
                      <a:r>
                        <a:rPr lang="en-US" sz="1400" dirty="0" smtClean="0"/>
                        <a:t>Installs</a:t>
                      </a:r>
                      <a:endParaRPr lang="en-US" sz="1400" dirty="0"/>
                    </a:p>
                  </a:txBody>
                  <a:tcPr>
                    <a:noFill/>
                  </a:tcPr>
                </a:tc>
                <a:tc>
                  <a:txBody>
                    <a:bodyPr/>
                    <a:lstStyle/>
                    <a:p>
                      <a:pPr algn="l"/>
                      <a:r>
                        <a:rPr lang="en-US" sz="1400" dirty="0" smtClean="0"/>
                        <a:t>Installation category</a:t>
                      </a:r>
                      <a:r>
                        <a:rPr lang="en-US" sz="1400" baseline="0" dirty="0" smtClean="0"/>
                        <a:t> of an app</a:t>
                      </a:r>
                      <a:endParaRPr lang="en-US" sz="1400" dirty="0"/>
                    </a:p>
                  </a:txBody>
                  <a:tcPr>
                    <a:noFill/>
                  </a:tcPr>
                </a:tc>
                <a:tc>
                  <a:txBody>
                    <a:bodyPr/>
                    <a:lstStyle/>
                    <a:p>
                      <a:pPr algn="l"/>
                      <a:r>
                        <a:rPr lang="en-US" sz="1400" dirty="0" smtClean="0"/>
                        <a:t>Character</a:t>
                      </a:r>
                      <a:endParaRPr lang="en-US" sz="1400" dirty="0"/>
                    </a:p>
                  </a:txBody>
                  <a:tcPr>
                    <a:noFill/>
                  </a:tcPr>
                </a:tc>
                <a:tc>
                  <a:txBody>
                    <a:bodyPr/>
                    <a:lstStyle/>
                    <a:p>
                      <a:pPr algn="l"/>
                      <a:r>
                        <a:rPr lang="en-US" sz="1400" dirty="0" smtClean="0"/>
                        <a:t>0+, 100+, 100M+, etc.</a:t>
                      </a:r>
                      <a:endParaRPr lang="en-US" sz="1400" dirty="0"/>
                    </a:p>
                  </a:txBody>
                  <a:tcPr>
                    <a:noFill/>
                  </a:tcPr>
                </a:tc>
                <a:extLst>
                  <a:ext uri="{0D108BD9-81ED-4DB2-BD59-A6C34878D82A}">
                    <a16:rowId xmlns:a16="http://schemas.microsoft.com/office/drawing/2014/main" val="1480484457"/>
                  </a:ext>
                </a:extLst>
              </a:tr>
              <a:tr h="251659">
                <a:tc>
                  <a:txBody>
                    <a:bodyPr/>
                    <a:lstStyle/>
                    <a:p>
                      <a:pPr algn="l"/>
                      <a:r>
                        <a:rPr lang="en-US" sz="1400" dirty="0" smtClean="0"/>
                        <a:t>Type</a:t>
                      </a:r>
                      <a:endParaRPr lang="en-US" sz="1400" dirty="0"/>
                    </a:p>
                  </a:txBody>
                  <a:tcPr>
                    <a:noFill/>
                  </a:tcPr>
                </a:tc>
                <a:tc>
                  <a:txBody>
                    <a:bodyPr/>
                    <a:lstStyle/>
                    <a:p>
                      <a:pPr algn="l"/>
                      <a:r>
                        <a:rPr lang="en-US" sz="1400" dirty="0" smtClean="0"/>
                        <a:t>Type of an app</a:t>
                      </a:r>
                      <a:endParaRPr lang="en-US" sz="1400" dirty="0"/>
                    </a:p>
                  </a:txBody>
                  <a:tcPr>
                    <a:noFill/>
                  </a:tcPr>
                </a:tc>
                <a:tc>
                  <a:txBody>
                    <a:bodyPr/>
                    <a:lstStyle/>
                    <a:p>
                      <a:pPr algn="l"/>
                      <a:r>
                        <a:rPr lang="en-US" sz="1400" dirty="0" smtClean="0"/>
                        <a:t>Character</a:t>
                      </a:r>
                      <a:endParaRPr lang="en-US" sz="1400" dirty="0"/>
                    </a:p>
                  </a:txBody>
                  <a:tcPr>
                    <a:noFill/>
                  </a:tcPr>
                </a:tc>
                <a:tc>
                  <a:txBody>
                    <a:bodyPr/>
                    <a:lstStyle/>
                    <a:p>
                      <a:pPr algn="l"/>
                      <a:r>
                        <a:rPr lang="en-US" sz="1400" dirty="0" smtClean="0"/>
                        <a:t>free/</a:t>
                      </a:r>
                      <a:r>
                        <a:rPr lang="en-US" sz="1400" baseline="0" dirty="0" smtClean="0"/>
                        <a:t>paid</a:t>
                      </a:r>
                      <a:endParaRPr lang="en-US" sz="1400" dirty="0"/>
                    </a:p>
                  </a:txBody>
                  <a:tcPr>
                    <a:noFill/>
                  </a:tcPr>
                </a:tc>
                <a:extLst>
                  <a:ext uri="{0D108BD9-81ED-4DB2-BD59-A6C34878D82A}">
                    <a16:rowId xmlns:a16="http://schemas.microsoft.com/office/drawing/2014/main" val="2435670156"/>
                  </a:ext>
                </a:extLst>
              </a:tr>
              <a:tr h="225154">
                <a:tc>
                  <a:txBody>
                    <a:bodyPr/>
                    <a:lstStyle/>
                    <a:p>
                      <a:pPr algn="l"/>
                      <a:r>
                        <a:rPr lang="en-US" sz="1400" dirty="0" smtClean="0"/>
                        <a:t>Price</a:t>
                      </a:r>
                      <a:endParaRPr lang="en-US" sz="1400" dirty="0"/>
                    </a:p>
                  </a:txBody>
                  <a:tcPr>
                    <a:noFill/>
                  </a:tcPr>
                </a:tc>
                <a:tc>
                  <a:txBody>
                    <a:bodyPr/>
                    <a:lstStyle/>
                    <a:p>
                      <a:pPr algn="l"/>
                      <a:r>
                        <a:rPr lang="en-US" sz="1400" dirty="0" smtClean="0"/>
                        <a:t>Price</a:t>
                      </a:r>
                      <a:r>
                        <a:rPr lang="en-US" sz="1400" baseline="0" dirty="0" smtClean="0"/>
                        <a:t> </a:t>
                      </a:r>
                      <a:r>
                        <a:rPr lang="en-US" sz="1400" dirty="0" smtClean="0"/>
                        <a:t>of an app</a:t>
                      </a:r>
                      <a:endParaRPr lang="en-US" sz="1400" dirty="0"/>
                    </a:p>
                  </a:txBody>
                  <a:tcPr>
                    <a:noFill/>
                  </a:tcPr>
                </a:tc>
                <a:tc>
                  <a:txBody>
                    <a:bodyPr/>
                    <a:lstStyle/>
                    <a:p>
                      <a:pPr algn="l"/>
                      <a:r>
                        <a:rPr lang="en-US" sz="1400" dirty="0" smtClean="0"/>
                        <a:t>Numeric</a:t>
                      </a:r>
                      <a:endParaRPr lang="en-US" sz="1400" dirty="0"/>
                    </a:p>
                  </a:txBody>
                  <a:tcPr>
                    <a:noFill/>
                  </a:tcPr>
                </a:tc>
                <a:tc>
                  <a:txBody>
                    <a:bodyPr/>
                    <a:lstStyle/>
                    <a:p>
                      <a:pPr algn="l"/>
                      <a:r>
                        <a:rPr lang="en-US" sz="1400" dirty="0" smtClean="0"/>
                        <a:t>$0.00 etc.</a:t>
                      </a:r>
                      <a:endParaRPr lang="en-US" sz="1400" dirty="0"/>
                    </a:p>
                  </a:txBody>
                  <a:tcPr>
                    <a:noFill/>
                  </a:tcPr>
                </a:tc>
                <a:extLst>
                  <a:ext uri="{0D108BD9-81ED-4DB2-BD59-A6C34878D82A}">
                    <a16:rowId xmlns:a16="http://schemas.microsoft.com/office/drawing/2014/main" val="245718453"/>
                  </a:ext>
                </a:extLst>
              </a:tr>
              <a:tr h="317920">
                <a:tc>
                  <a:txBody>
                    <a:bodyPr/>
                    <a:lstStyle/>
                    <a:p>
                      <a:pPr algn="l"/>
                      <a:r>
                        <a:rPr lang="en-US" sz="1400" dirty="0" smtClean="0"/>
                        <a:t>Content</a:t>
                      </a:r>
                      <a:r>
                        <a:rPr lang="en-US" sz="1400" baseline="0" dirty="0" smtClean="0"/>
                        <a:t> Rating</a:t>
                      </a:r>
                      <a:endParaRPr lang="en-US" sz="1400" dirty="0"/>
                    </a:p>
                  </a:txBody>
                  <a:tcPr>
                    <a:noFill/>
                  </a:tcPr>
                </a:tc>
                <a:tc>
                  <a:txBody>
                    <a:bodyPr/>
                    <a:lstStyle/>
                    <a:p>
                      <a:pPr algn="l"/>
                      <a:r>
                        <a:rPr lang="en-US" sz="1400" dirty="0" smtClean="0"/>
                        <a:t>Content rating of app</a:t>
                      </a:r>
                      <a:endParaRPr lang="en-US" sz="1400" dirty="0"/>
                    </a:p>
                  </a:txBody>
                  <a:tcPr>
                    <a:noFill/>
                  </a:tcPr>
                </a:tc>
                <a:tc>
                  <a:txBody>
                    <a:bodyPr/>
                    <a:lstStyle/>
                    <a:p>
                      <a:pPr algn="l"/>
                      <a:r>
                        <a:rPr lang="en-US" sz="1400" dirty="0" smtClean="0"/>
                        <a:t>Character</a:t>
                      </a:r>
                      <a:endParaRPr lang="en-US" sz="1400" dirty="0"/>
                    </a:p>
                  </a:txBody>
                  <a:tcPr>
                    <a:noFill/>
                  </a:tcPr>
                </a:tc>
                <a:tc>
                  <a:txBody>
                    <a:bodyPr/>
                    <a:lstStyle/>
                    <a:p>
                      <a:pPr algn="l"/>
                      <a:r>
                        <a:rPr lang="en-US" sz="1400" dirty="0" smtClean="0"/>
                        <a:t>Everyone/teen/mature</a:t>
                      </a:r>
                      <a:r>
                        <a:rPr lang="en-US" sz="1400" baseline="0" dirty="0" smtClean="0"/>
                        <a:t> 17+ etc.</a:t>
                      </a:r>
                      <a:endParaRPr lang="en-US" sz="1400" dirty="0"/>
                    </a:p>
                  </a:txBody>
                  <a:tcPr>
                    <a:noFill/>
                  </a:tcPr>
                </a:tc>
                <a:extLst>
                  <a:ext uri="{0D108BD9-81ED-4DB2-BD59-A6C34878D82A}">
                    <a16:rowId xmlns:a16="http://schemas.microsoft.com/office/drawing/2014/main" val="69226396"/>
                  </a:ext>
                </a:extLst>
              </a:tr>
              <a:tr h="291547">
                <a:tc>
                  <a:txBody>
                    <a:bodyPr/>
                    <a:lstStyle/>
                    <a:p>
                      <a:pPr algn="l"/>
                      <a:r>
                        <a:rPr lang="en-US" sz="1400" dirty="0" smtClean="0"/>
                        <a:t>Genres</a:t>
                      </a:r>
                      <a:endParaRPr lang="en-US" sz="1400" dirty="0"/>
                    </a:p>
                  </a:txBody>
                  <a:tcPr>
                    <a:noFill/>
                  </a:tcPr>
                </a:tc>
                <a:tc>
                  <a:txBody>
                    <a:bodyPr/>
                    <a:lstStyle/>
                    <a:p>
                      <a:pPr algn="l"/>
                      <a:r>
                        <a:rPr lang="en-US" sz="1400" dirty="0" smtClean="0"/>
                        <a:t>Genres of the app</a:t>
                      </a:r>
                      <a:endParaRPr lang="en-US" sz="1400" dirty="0"/>
                    </a:p>
                  </a:txBody>
                  <a:tcPr>
                    <a:noFill/>
                  </a:tcPr>
                </a:tc>
                <a:tc>
                  <a:txBody>
                    <a:bodyPr/>
                    <a:lstStyle/>
                    <a:p>
                      <a:pPr algn="l"/>
                      <a:r>
                        <a:rPr lang="en-US" sz="1400" dirty="0" smtClean="0"/>
                        <a:t>Character</a:t>
                      </a:r>
                      <a:endParaRPr lang="en-US" sz="1400" dirty="0"/>
                    </a:p>
                  </a:txBody>
                  <a:tcPr>
                    <a:noFill/>
                  </a:tcPr>
                </a:tc>
                <a:tc>
                  <a:txBody>
                    <a:bodyPr/>
                    <a:lstStyle/>
                    <a:p>
                      <a:pPr algn="l"/>
                      <a:r>
                        <a:rPr lang="en-US" sz="1400" dirty="0" smtClean="0"/>
                        <a:t>Art design, auto vehicles</a:t>
                      </a:r>
                      <a:r>
                        <a:rPr lang="en-US" sz="1400" baseline="0" dirty="0" smtClean="0"/>
                        <a:t>, etc.</a:t>
                      </a:r>
                      <a:endParaRPr lang="en-US" sz="1400" dirty="0"/>
                    </a:p>
                  </a:txBody>
                  <a:tcPr>
                    <a:noFill/>
                  </a:tcPr>
                </a:tc>
                <a:extLst>
                  <a:ext uri="{0D108BD9-81ED-4DB2-BD59-A6C34878D82A}">
                    <a16:rowId xmlns:a16="http://schemas.microsoft.com/office/drawing/2014/main" val="1689501961"/>
                  </a:ext>
                </a:extLst>
              </a:tr>
              <a:tr h="238539">
                <a:tc>
                  <a:txBody>
                    <a:bodyPr/>
                    <a:lstStyle/>
                    <a:p>
                      <a:pPr algn="l"/>
                      <a:r>
                        <a:rPr lang="en-US" sz="1400" dirty="0" smtClean="0"/>
                        <a:t>Last Updated</a:t>
                      </a:r>
                      <a:endParaRPr lang="en-US" sz="1400" dirty="0"/>
                    </a:p>
                  </a:txBody>
                  <a:tcPr>
                    <a:noFill/>
                  </a:tcPr>
                </a:tc>
                <a:tc>
                  <a:txBody>
                    <a:bodyPr/>
                    <a:lstStyle/>
                    <a:p>
                      <a:pPr algn="l"/>
                      <a:r>
                        <a:rPr lang="en-US" sz="1400" dirty="0" smtClean="0"/>
                        <a:t>Date</a:t>
                      </a:r>
                      <a:r>
                        <a:rPr lang="en-US" sz="1400" baseline="0" dirty="0" smtClean="0"/>
                        <a:t> the app last updated</a:t>
                      </a:r>
                      <a:endParaRPr lang="en-US" sz="1400" dirty="0"/>
                    </a:p>
                  </a:txBody>
                  <a:tcPr>
                    <a:noFill/>
                  </a:tcPr>
                </a:tc>
                <a:tc>
                  <a:txBody>
                    <a:bodyPr/>
                    <a:lstStyle/>
                    <a:p>
                      <a:pPr algn="l"/>
                      <a:r>
                        <a:rPr lang="en-US" sz="1400" dirty="0" smtClean="0"/>
                        <a:t>Numeric</a:t>
                      </a:r>
                      <a:endParaRPr lang="en-US" sz="1400" dirty="0"/>
                    </a:p>
                  </a:txBody>
                  <a:tcPr>
                    <a:noFill/>
                  </a:tcPr>
                </a:tc>
                <a:tc>
                  <a:txBody>
                    <a:bodyPr/>
                    <a:lstStyle/>
                    <a:p>
                      <a:pPr algn="l"/>
                      <a:r>
                        <a:rPr lang="en-US" sz="1400" dirty="0" smtClean="0"/>
                        <a:t>20JUL2018 etc.</a:t>
                      </a:r>
                      <a:endParaRPr lang="en-US" sz="1400" dirty="0"/>
                    </a:p>
                  </a:txBody>
                  <a:tcPr>
                    <a:noFill/>
                  </a:tcPr>
                </a:tc>
                <a:extLst>
                  <a:ext uri="{0D108BD9-81ED-4DB2-BD59-A6C34878D82A}">
                    <a16:rowId xmlns:a16="http://schemas.microsoft.com/office/drawing/2014/main" val="3749984692"/>
                  </a:ext>
                </a:extLst>
              </a:tr>
              <a:tr h="238539">
                <a:tc>
                  <a:txBody>
                    <a:bodyPr/>
                    <a:lstStyle/>
                    <a:p>
                      <a:pPr algn="l"/>
                      <a:r>
                        <a:rPr lang="en-US" sz="1400" dirty="0" smtClean="0"/>
                        <a:t>Current Version</a:t>
                      </a:r>
                      <a:endParaRPr lang="en-US" sz="1400" dirty="0"/>
                    </a:p>
                  </a:txBody>
                  <a:tcPr>
                    <a:noFill/>
                  </a:tcPr>
                </a:tc>
                <a:tc>
                  <a:txBody>
                    <a:bodyPr/>
                    <a:lstStyle/>
                    <a:p>
                      <a:pPr algn="l"/>
                      <a:r>
                        <a:rPr lang="en-US" sz="1400" dirty="0" smtClean="0"/>
                        <a:t>Current version</a:t>
                      </a:r>
                      <a:r>
                        <a:rPr lang="en-US" sz="1400" baseline="0" dirty="0" smtClean="0"/>
                        <a:t> of the app</a:t>
                      </a:r>
                      <a:endParaRPr lang="en-US" sz="1400" dirty="0"/>
                    </a:p>
                  </a:txBody>
                  <a:tcPr>
                    <a:noFill/>
                  </a:tcPr>
                </a:tc>
                <a:tc>
                  <a:txBody>
                    <a:bodyPr/>
                    <a:lstStyle/>
                    <a:p>
                      <a:pPr algn="l"/>
                      <a:r>
                        <a:rPr lang="en-US" sz="1400" dirty="0" smtClean="0"/>
                        <a:t>Character</a:t>
                      </a:r>
                      <a:endParaRPr lang="en-US" sz="1400" dirty="0"/>
                    </a:p>
                  </a:txBody>
                  <a:tcPr>
                    <a:noFill/>
                  </a:tcPr>
                </a:tc>
                <a:tc>
                  <a:txBody>
                    <a:bodyPr/>
                    <a:lstStyle/>
                    <a:p>
                      <a:pPr algn="l"/>
                      <a:r>
                        <a:rPr lang="en-US" sz="1400" dirty="0" smtClean="0"/>
                        <a:t>2.2.6.2 etc.</a:t>
                      </a:r>
                      <a:endParaRPr lang="en-US" sz="1400" dirty="0"/>
                    </a:p>
                  </a:txBody>
                  <a:tcPr>
                    <a:noFill/>
                  </a:tcPr>
                </a:tc>
                <a:extLst>
                  <a:ext uri="{0D108BD9-81ED-4DB2-BD59-A6C34878D82A}">
                    <a16:rowId xmlns:a16="http://schemas.microsoft.com/office/drawing/2014/main" val="3681980122"/>
                  </a:ext>
                </a:extLst>
              </a:tr>
              <a:tr h="370840">
                <a:tc>
                  <a:txBody>
                    <a:bodyPr/>
                    <a:lstStyle/>
                    <a:p>
                      <a:pPr algn="l"/>
                      <a:r>
                        <a:rPr lang="en-US" sz="1400" dirty="0" smtClean="0"/>
                        <a:t>Android</a:t>
                      </a:r>
                      <a:r>
                        <a:rPr lang="en-US" sz="1400" baseline="0" dirty="0" smtClean="0"/>
                        <a:t> Version</a:t>
                      </a:r>
                      <a:endParaRPr lang="en-US" sz="1400" dirty="0"/>
                    </a:p>
                  </a:txBody>
                  <a:tcPr>
                    <a:noFill/>
                  </a:tcPr>
                </a:tc>
                <a:tc>
                  <a:txBody>
                    <a:bodyPr/>
                    <a:lstStyle/>
                    <a:p>
                      <a:pPr algn="l"/>
                      <a:r>
                        <a:rPr lang="en-US" sz="1400" dirty="0" smtClean="0"/>
                        <a:t>Android</a:t>
                      </a:r>
                      <a:r>
                        <a:rPr lang="en-US" sz="1400" baseline="0" dirty="0" smtClean="0"/>
                        <a:t> version need to run the app</a:t>
                      </a:r>
                      <a:endParaRPr lang="en-US" sz="1400" dirty="0"/>
                    </a:p>
                  </a:txBody>
                  <a:tcPr>
                    <a:noFill/>
                  </a:tcPr>
                </a:tc>
                <a:tc>
                  <a:txBody>
                    <a:bodyPr/>
                    <a:lstStyle/>
                    <a:p>
                      <a:pPr algn="l"/>
                      <a:r>
                        <a:rPr lang="en-US" sz="1400" dirty="0" smtClean="0"/>
                        <a:t>Character</a:t>
                      </a:r>
                      <a:endParaRPr lang="en-US" sz="1400" dirty="0"/>
                    </a:p>
                  </a:txBody>
                  <a:tcPr>
                    <a:noFill/>
                  </a:tcPr>
                </a:tc>
                <a:tc>
                  <a:txBody>
                    <a:bodyPr/>
                    <a:lstStyle/>
                    <a:p>
                      <a:pPr algn="l"/>
                      <a:r>
                        <a:rPr lang="en-US" sz="1400" dirty="0" smtClean="0"/>
                        <a:t>4.1 and up etc.</a:t>
                      </a:r>
                      <a:endParaRPr lang="en-US" sz="1400" dirty="0"/>
                    </a:p>
                  </a:txBody>
                  <a:tcPr>
                    <a:noFill/>
                  </a:tcPr>
                </a:tc>
                <a:extLst>
                  <a:ext uri="{0D108BD9-81ED-4DB2-BD59-A6C34878D82A}">
                    <a16:rowId xmlns:a16="http://schemas.microsoft.com/office/drawing/2014/main" val="3742063073"/>
                  </a:ext>
                </a:extLst>
              </a:tr>
              <a:tr h="370840">
                <a:tc>
                  <a:txBody>
                    <a:bodyPr/>
                    <a:lstStyle/>
                    <a:p>
                      <a:pPr algn="l"/>
                      <a:r>
                        <a:rPr lang="en-US" sz="1400" dirty="0" smtClean="0"/>
                        <a:t>Installs_Numeric</a:t>
                      </a:r>
                      <a:endParaRPr lang="en-US" sz="1400" dirty="0"/>
                    </a:p>
                  </a:txBody>
                  <a:tcPr>
                    <a:noFill/>
                  </a:tcPr>
                </a:tc>
                <a:tc>
                  <a:txBody>
                    <a:bodyPr/>
                    <a:lstStyle/>
                    <a:p>
                      <a:pPr algn="l"/>
                      <a:r>
                        <a:rPr lang="en-US" sz="1400" dirty="0" smtClean="0"/>
                        <a:t>Numeric</a:t>
                      </a:r>
                      <a:r>
                        <a:rPr lang="en-US" sz="1400" baseline="0" dirty="0" smtClean="0"/>
                        <a:t> of Installs</a:t>
                      </a:r>
                      <a:endParaRPr lang="en-US" sz="1400" dirty="0"/>
                    </a:p>
                  </a:txBody>
                  <a:tcPr>
                    <a:noFill/>
                  </a:tcPr>
                </a:tc>
                <a:tc>
                  <a:txBody>
                    <a:bodyPr/>
                    <a:lstStyle/>
                    <a:p>
                      <a:pPr algn="l"/>
                      <a:r>
                        <a:rPr lang="en-US" sz="1400" dirty="0" smtClean="0"/>
                        <a:t>Numeric</a:t>
                      </a:r>
                      <a:endParaRPr lang="en-US" sz="1400" dirty="0"/>
                    </a:p>
                  </a:txBody>
                  <a:tcPr>
                    <a:noFill/>
                  </a:tcPr>
                </a:tc>
                <a:tc>
                  <a:txBody>
                    <a:bodyPr/>
                    <a:lstStyle/>
                    <a:p>
                      <a:pPr algn="l"/>
                      <a:r>
                        <a:rPr lang="en-US" sz="1400" dirty="0" smtClean="0"/>
                        <a:t>1000,</a:t>
                      </a:r>
                      <a:r>
                        <a:rPr lang="en-US" sz="1400" baseline="0" dirty="0" smtClean="0"/>
                        <a:t> 500,000 etc.</a:t>
                      </a:r>
                      <a:endParaRPr lang="en-US" sz="1400" dirty="0"/>
                    </a:p>
                  </a:txBody>
                  <a:tcPr>
                    <a:noFill/>
                  </a:tcPr>
                </a:tc>
                <a:extLst>
                  <a:ext uri="{0D108BD9-81ED-4DB2-BD59-A6C34878D82A}">
                    <a16:rowId xmlns:a16="http://schemas.microsoft.com/office/drawing/2014/main" val="1069836403"/>
                  </a:ext>
                </a:extLst>
              </a:tr>
              <a:tr h="370840">
                <a:tc>
                  <a:txBody>
                    <a:bodyPr/>
                    <a:lstStyle/>
                    <a:p>
                      <a:pPr algn="l"/>
                      <a:r>
                        <a:rPr lang="en-US" sz="1400" dirty="0" smtClean="0"/>
                        <a:t>Installs_Categories_N</a:t>
                      </a:r>
                      <a:endParaRPr lang="en-US" sz="1400" dirty="0"/>
                    </a:p>
                  </a:txBody>
                  <a:tcPr>
                    <a:noFill/>
                  </a:tcPr>
                </a:tc>
                <a:tc>
                  <a:txBody>
                    <a:bodyPr/>
                    <a:lstStyle/>
                    <a:p>
                      <a:pPr algn="l"/>
                      <a:r>
                        <a:rPr lang="en-US" sz="1400" dirty="0" smtClean="0"/>
                        <a:t>Re-categorized</a:t>
                      </a:r>
                      <a:r>
                        <a:rPr lang="en-US" sz="1400" baseline="0" dirty="0" smtClean="0"/>
                        <a:t> Installs</a:t>
                      </a:r>
                      <a:endParaRPr lang="en-US" sz="1400" dirty="0"/>
                    </a:p>
                  </a:txBody>
                  <a:tcPr>
                    <a:noFill/>
                  </a:tcPr>
                </a:tc>
                <a:tc>
                  <a:txBody>
                    <a:bodyPr/>
                    <a:lstStyle/>
                    <a:p>
                      <a:pPr algn="l"/>
                      <a:r>
                        <a:rPr lang="en-US" sz="1400" dirty="0" smtClean="0"/>
                        <a:t>Character</a:t>
                      </a:r>
                      <a:endParaRPr lang="en-US" sz="1400" dirty="0"/>
                    </a:p>
                  </a:txBody>
                  <a:tcPr>
                    <a:noFill/>
                  </a:tcPr>
                </a:tc>
                <a:tc>
                  <a:txBody>
                    <a:bodyPr/>
                    <a:lstStyle/>
                    <a:p>
                      <a:pPr algn="l"/>
                      <a:r>
                        <a:rPr lang="en-US" sz="1400" dirty="0" smtClean="0"/>
                        <a:t>Below</a:t>
                      </a:r>
                      <a:r>
                        <a:rPr lang="en-US" sz="1400" baseline="0" dirty="0" smtClean="0"/>
                        <a:t> 1k, 1k-10k, etc.</a:t>
                      </a:r>
                      <a:endParaRPr lang="en-US" sz="1400" dirty="0"/>
                    </a:p>
                  </a:txBody>
                  <a:tcPr>
                    <a:noFill/>
                  </a:tcPr>
                </a:tc>
                <a:extLst>
                  <a:ext uri="{0D108BD9-81ED-4DB2-BD59-A6C34878D82A}">
                    <a16:rowId xmlns:a16="http://schemas.microsoft.com/office/drawing/2014/main" val="612959521"/>
                  </a:ext>
                </a:extLst>
              </a:tr>
            </a:tbl>
          </a:graphicData>
        </a:graphic>
      </p:graphicFrame>
      <p:sp>
        <p:nvSpPr>
          <p:cNvPr id="5" name="Slide Number Placeholder 4"/>
          <p:cNvSpPr>
            <a:spLocks noGrp="1"/>
          </p:cNvSpPr>
          <p:nvPr>
            <p:ph type="sldNum" sz="quarter" idx="12"/>
          </p:nvPr>
        </p:nvSpPr>
        <p:spPr/>
        <p:txBody>
          <a:bodyPr/>
          <a:lstStyle/>
          <a:p>
            <a:fld id="{B4D6793C-D5EA-4F50-911B-8A352D58DA35}" type="slidenum">
              <a:rPr lang="en-US" smtClean="0"/>
              <a:t>4</a:t>
            </a:fld>
            <a:endParaRPr lang="en-US"/>
          </a:p>
        </p:txBody>
      </p:sp>
    </p:spTree>
    <p:extLst>
      <p:ext uri="{BB962C8B-B14F-4D97-AF65-F5344CB8AC3E}">
        <p14:creationId xmlns:p14="http://schemas.microsoft.com/office/powerpoint/2010/main" val="22209844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4037"/>
            <a:ext cx="10515600" cy="850179"/>
          </a:xfrm>
        </p:spPr>
        <p:txBody>
          <a:bodyPr/>
          <a:lstStyle/>
          <a:p>
            <a:r>
              <a:rPr lang="en-US" dirty="0" smtClean="0">
                <a:solidFill>
                  <a:schemeClr val="accent2">
                    <a:lumMod val="75000"/>
                  </a:schemeClr>
                </a:solidFill>
              </a:rPr>
              <a:t>Data </a:t>
            </a:r>
            <a:r>
              <a:rPr lang="en-US" dirty="0">
                <a:solidFill>
                  <a:schemeClr val="accent2">
                    <a:lumMod val="75000"/>
                  </a:schemeClr>
                </a:solidFill>
              </a:rPr>
              <a:t>c</a:t>
            </a:r>
            <a:r>
              <a:rPr lang="en-US" dirty="0" smtClean="0">
                <a:solidFill>
                  <a:schemeClr val="accent2">
                    <a:lumMod val="75000"/>
                  </a:schemeClr>
                </a:solidFill>
              </a:rPr>
              <a:t>leaning</a:t>
            </a:r>
            <a:endParaRPr lang="en-US" dirty="0">
              <a:solidFill>
                <a:schemeClr val="accent2">
                  <a:lumMod val="75000"/>
                </a:schemeClr>
              </a:solidFill>
            </a:endParaRPr>
          </a:p>
        </p:txBody>
      </p:sp>
      <p:sp>
        <p:nvSpPr>
          <p:cNvPr id="3" name="Content Placeholder 2"/>
          <p:cNvSpPr>
            <a:spLocks noGrp="1"/>
          </p:cNvSpPr>
          <p:nvPr>
            <p:ph idx="1"/>
          </p:nvPr>
        </p:nvSpPr>
        <p:spPr>
          <a:xfrm>
            <a:off x="749710" y="1164216"/>
            <a:ext cx="10515600" cy="4351338"/>
          </a:xfrm>
        </p:spPr>
        <p:txBody>
          <a:bodyPr>
            <a:noAutofit/>
          </a:bodyPr>
          <a:lstStyle/>
          <a:p>
            <a:pPr marL="50800" indent="0" algn="just">
              <a:buNone/>
            </a:pPr>
            <a:r>
              <a:rPr lang="en-US" sz="2400" b="1" u="sng" dirty="0" smtClean="0"/>
              <a:t>Challenges:</a:t>
            </a:r>
          </a:p>
          <a:p>
            <a:pPr algn="just"/>
            <a:r>
              <a:rPr lang="en-US" sz="2400" dirty="0" smtClean="0"/>
              <a:t>There is one row with completely irrelevant data.</a:t>
            </a:r>
          </a:p>
          <a:p>
            <a:pPr algn="just"/>
            <a:r>
              <a:rPr lang="en-US" sz="2400" dirty="0" smtClean="0"/>
              <a:t>There is one row with Type = NaN</a:t>
            </a:r>
          </a:p>
          <a:p>
            <a:pPr algn="just"/>
            <a:r>
              <a:rPr lang="en-US" sz="2400" dirty="0"/>
              <a:t>There are more than thousand records in the dataset with Ratings having no value (missing value).</a:t>
            </a:r>
            <a:endParaRPr lang="en-US" sz="2400" dirty="0" smtClean="0"/>
          </a:p>
          <a:p>
            <a:pPr marL="0" indent="0" algn="just">
              <a:buNone/>
            </a:pPr>
            <a:r>
              <a:rPr lang="en-US" sz="2400" b="1" u="sng" dirty="0" smtClean="0"/>
              <a:t>Steps:</a:t>
            </a:r>
          </a:p>
          <a:p>
            <a:pPr marL="0" indent="0" algn="just">
              <a:buNone/>
            </a:pPr>
            <a:r>
              <a:rPr lang="en-US" sz="2400" i="1" dirty="0" smtClean="0"/>
              <a:t>Step 1: </a:t>
            </a:r>
            <a:r>
              <a:rPr lang="en-US" sz="2400" dirty="0" smtClean="0"/>
              <a:t>Deleted the row with irrelevant data.</a:t>
            </a:r>
          </a:p>
          <a:p>
            <a:pPr marL="0" indent="0" algn="just">
              <a:buNone/>
            </a:pPr>
            <a:r>
              <a:rPr lang="en-US" sz="2400" i="1" dirty="0" smtClean="0"/>
              <a:t>Step 2: </a:t>
            </a:r>
            <a:r>
              <a:rPr lang="en-US" sz="2400" dirty="0" smtClean="0"/>
              <a:t>Deleted the row with Type = NaN as deleting single record will not impact us much.</a:t>
            </a:r>
          </a:p>
          <a:p>
            <a:pPr marL="0" indent="0" algn="just">
              <a:buNone/>
            </a:pPr>
            <a:r>
              <a:rPr lang="en-US" sz="2400" i="1" dirty="0" smtClean="0"/>
              <a:t>Step 3: </a:t>
            </a:r>
            <a:r>
              <a:rPr lang="en-US" sz="2400" dirty="0" smtClean="0"/>
              <a:t>As we have more than thousand records with no value for Rating, these rows are imputed with the mean rating of the corresponding app category rather than deleting the rows.</a:t>
            </a:r>
            <a:endParaRPr lang="en-US" sz="2400" dirty="0"/>
          </a:p>
        </p:txBody>
      </p:sp>
      <p:sp>
        <p:nvSpPr>
          <p:cNvPr id="5" name="Slide Number Placeholder 4"/>
          <p:cNvSpPr>
            <a:spLocks noGrp="1"/>
          </p:cNvSpPr>
          <p:nvPr>
            <p:ph type="sldNum" sz="quarter" idx="12"/>
          </p:nvPr>
        </p:nvSpPr>
        <p:spPr/>
        <p:txBody>
          <a:bodyPr/>
          <a:lstStyle/>
          <a:p>
            <a:fld id="{B4D6793C-D5EA-4F50-911B-8A352D58DA35}" type="slidenum">
              <a:rPr lang="en-US" smtClean="0"/>
              <a:t>5</a:t>
            </a:fld>
            <a:endParaRPr lang="en-US"/>
          </a:p>
        </p:txBody>
      </p:sp>
    </p:spTree>
    <p:extLst>
      <p:ext uri="{BB962C8B-B14F-4D97-AF65-F5344CB8AC3E}">
        <p14:creationId xmlns:p14="http://schemas.microsoft.com/office/powerpoint/2010/main" val="1650308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8B0C-3BA3-B941-B64B-267196D3BC04}"/>
              </a:ext>
            </a:extLst>
          </p:cNvPr>
          <p:cNvSpPr>
            <a:spLocks noGrp="1"/>
          </p:cNvSpPr>
          <p:nvPr>
            <p:ph type="title"/>
          </p:nvPr>
        </p:nvSpPr>
        <p:spPr>
          <a:xfrm>
            <a:off x="639097" y="365125"/>
            <a:ext cx="11179277" cy="637765"/>
          </a:xfrm>
        </p:spPr>
        <p:txBody>
          <a:bodyPr>
            <a:normAutofit fontScale="90000"/>
          </a:bodyPr>
          <a:lstStyle/>
          <a:p>
            <a:r>
              <a:rPr lang="en-US" sz="2400" i="1" dirty="0">
                <a:solidFill>
                  <a:srgbClr val="FF0000"/>
                </a:solidFill>
              </a:rPr>
              <a:t/>
            </a:r>
            <a:br>
              <a:rPr lang="en-US" sz="2400" i="1" dirty="0">
                <a:solidFill>
                  <a:srgbClr val="FF0000"/>
                </a:solidFill>
              </a:rPr>
            </a:br>
            <a:r>
              <a:rPr lang="en-US" sz="3100" dirty="0">
                <a:solidFill>
                  <a:schemeClr val="accent2">
                    <a:lumMod val="75000"/>
                  </a:schemeClr>
                </a:solidFill>
              </a:rPr>
              <a:t>Question </a:t>
            </a:r>
            <a:r>
              <a:rPr lang="en-US" sz="3100" dirty="0" smtClean="0">
                <a:solidFill>
                  <a:schemeClr val="accent2">
                    <a:lumMod val="75000"/>
                  </a:schemeClr>
                </a:solidFill>
              </a:rPr>
              <a:t>1: </a:t>
            </a:r>
            <a:r>
              <a:rPr lang="en-US" sz="3100" dirty="0">
                <a:solidFill>
                  <a:schemeClr val="accent2">
                    <a:lumMod val="75000"/>
                  </a:schemeClr>
                </a:solidFill>
              </a:rPr>
              <a:t>Do paid apps have higher rating scores compared to free ones?</a:t>
            </a:r>
          </a:p>
        </p:txBody>
      </p:sp>
      <p:pic>
        <p:nvPicPr>
          <p:cNvPr id="6" name="Content Placeholder 5">
            <a:extLst>
              <a:ext uri="{FF2B5EF4-FFF2-40B4-BE49-F238E27FC236}">
                <a16:creationId xmlns:a16="http://schemas.microsoft.com/office/drawing/2014/main" id="{CF69F89A-0BFE-BA4D-B6C3-C056B828118C}"/>
              </a:ext>
            </a:extLst>
          </p:cNvPr>
          <p:cNvPicPr>
            <a:picLocks noGrp="1"/>
          </p:cNvPicPr>
          <p:nvPr>
            <p:ph idx="1"/>
          </p:nvPr>
        </p:nvPicPr>
        <p:blipFill rotWithShape="1">
          <a:blip r:embed="rId2"/>
          <a:srcRect l="-1" r="-3" b="4235"/>
          <a:stretch/>
        </p:blipFill>
        <p:spPr bwMode="auto">
          <a:xfrm>
            <a:off x="875071" y="1445752"/>
            <a:ext cx="3595329" cy="270137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FC1D168F-DF13-814A-A341-11B4D1474D8E}"/>
              </a:ext>
            </a:extLst>
          </p:cNvPr>
          <p:cNvPicPr/>
          <p:nvPr/>
        </p:nvPicPr>
        <p:blipFill rotWithShape="1">
          <a:blip r:embed="rId3"/>
          <a:srcRect b="6063"/>
          <a:stretch/>
        </p:blipFill>
        <p:spPr bwMode="auto">
          <a:xfrm>
            <a:off x="4843688" y="1445752"/>
            <a:ext cx="3432094" cy="2701375"/>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567133A6-A55A-CB42-B080-D3B6A50E7450}"/>
              </a:ext>
            </a:extLst>
          </p:cNvPr>
          <p:cNvSpPr txBox="1"/>
          <p:nvPr/>
        </p:nvSpPr>
        <p:spPr>
          <a:xfrm>
            <a:off x="838200" y="4771326"/>
            <a:ext cx="11233802" cy="1200329"/>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In the free apps scatter plot, there appears to be a cluster along the 3.8 to 4.5 rating </a:t>
            </a:r>
            <a:r>
              <a:rPr lang="en-US" sz="2400" dirty="0" smtClean="0">
                <a:latin typeface="Calibri" panose="020F0502020204030204" pitchFamily="34" charset="0"/>
                <a:cs typeface="Calibri" panose="020F0502020204030204" pitchFamily="34" charset="0"/>
              </a:rPr>
              <a:t>score indicating </a:t>
            </a:r>
            <a:r>
              <a:rPr lang="en-US" sz="2400" dirty="0">
                <a:latin typeface="Calibri" panose="020F0502020204030204" pitchFamily="34" charset="0"/>
                <a:cs typeface="Calibri" panose="020F0502020204030204" pitchFamily="34" charset="0"/>
              </a:rPr>
              <a:t>a higher rating for $</a:t>
            </a:r>
            <a:r>
              <a:rPr lang="en-US" sz="2400" i="1" dirty="0">
                <a:latin typeface="Calibri" panose="020F0502020204030204" pitchFamily="34" charset="0"/>
                <a:cs typeface="Calibri" panose="020F0502020204030204" pitchFamily="34" charset="0"/>
              </a:rPr>
              <a:t>0.00 </a:t>
            </a:r>
            <a:r>
              <a:rPr lang="en-US" sz="2400" dirty="0">
                <a:latin typeface="Calibri" panose="020F0502020204030204" pitchFamily="34" charset="0"/>
                <a:cs typeface="Calibri" panose="020F0502020204030204" pitchFamily="34" charset="0"/>
              </a:rPr>
              <a:t>apps (free apps), </a:t>
            </a:r>
            <a:r>
              <a:rPr lang="en-US" sz="2400" dirty="0" smtClean="0">
                <a:latin typeface="Calibri" panose="020F0502020204030204" pitchFamily="34" charset="0"/>
                <a:cs typeface="Calibri" panose="020F0502020204030204" pitchFamily="34" charset="0"/>
              </a:rPr>
              <a:t>which is </a:t>
            </a:r>
            <a:r>
              <a:rPr lang="en-US" sz="2400" dirty="0">
                <a:latin typeface="Calibri" panose="020F0502020204030204" pitchFamily="34" charset="0"/>
                <a:cs typeface="Calibri" panose="020F0502020204030204" pitchFamily="34" charset="0"/>
              </a:rPr>
              <a:t>also evident in the paid apps scatter plot.</a:t>
            </a:r>
          </a:p>
        </p:txBody>
      </p:sp>
      <p:sp>
        <p:nvSpPr>
          <p:cNvPr id="4" name="Slide Number Placeholder 3"/>
          <p:cNvSpPr>
            <a:spLocks noGrp="1"/>
          </p:cNvSpPr>
          <p:nvPr>
            <p:ph type="sldNum" sz="quarter" idx="12"/>
          </p:nvPr>
        </p:nvSpPr>
        <p:spPr/>
        <p:txBody>
          <a:bodyPr/>
          <a:lstStyle/>
          <a:p>
            <a:fld id="{B4D6793C-D5EA-4F50-911B-8A352D58DA35}" type="slidenum">
              <a:rPr lang="en-US" smtClean="0"/>
              <a:t>6</a:t>
            </a:fld>
            <a:endParaRPr lang="en-US" dirty="0"/>
          </a:p>
        </p:txBody>
      </p:sp>
    </p:spTree>
    <p:extLst>
      <p:ext uri="{BB962C8B-B14F-4D97-AF65-F5344CB8AC3E}">
        <p14:creationId xmlns:p14="http://schemas.microsoft.com/office/powerpoint/2010/main" val="3615559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1DA9AB-92FC-9C43-8AB9-0DCB3873A11F}"/>
              </a:ext>
            </a:extLst>
          </p:cNvPr>
          <p:cNvPicPr>
            <a:picLocks noGrp="1"/>
          </p:cNvPicPr>
          <p:nvPr>
            <p:ph idx="1"/>
          </p:nvPr>
        </p:nvPicPr>
        <p:blipFill>
          <a:blip r:embed="rId3"/>
          <a:stretch>
            <a:fillRect/>
          </a:stretch>
        </p:blipFill>
        <p:spPr>
          <a:xfrm>
            <a:off x="838200" y="804155"/>
            <a:ext cx="4537364" cy="2220681"/>
          </a:xfrm>
          <a:prstGeom prst="rect">
            <a:avLst/>
          </a:prstGeom>
        </p:spPr>
      </p:pic>
      <p:pic>
        <p:nvPicPr>
          <p:cNvPr id="6" name="Picture 5">
            <a:extLst>
              <a:ext uri="{FF2B5EF4-FFF2-40B4-BE49-F238E27FC236}">
                <a16:creationId xmlns:a16="http://schemas.microsoft.com/office/drawing/2014/main" id="{3AE85C82-639B-1040-8B69-95BA5E85AF0A}"/>
              </a:ext>
            </a:extLst>
          </p:cNvPr>
          <p:cNvPicPr/>
          <p:nvPr/>
        </p:nvPicPr>
        <p:blipFill>
          <a:blip r:embed="rId4"/>
          <a:stretch>
            <a:fillRect/>
          </a:stretch>
        </p:blipFill>
        <p:spPr>
          <a:xfrm>
            <a:off x="5876456" y="818009"/>
            <a:ext cx="4314190" cy="219297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477981" y="3024836"/>
                <a:ext cx="11596031" cy="3510961"/>
              </a:xfrm>
              <a:prstGeom prst="rect">
                <a:avLst/>
              </a:prstGeom>
              <a:noFill/>
            </p:spPr>
            <p:txBody>
              <a:bodyPr wrap="square" rtlCol="0">
                <a:spAutoFit/>
              </a:bodyPr>
              <a:lstStyle/>
              <a:p>
                <a:r>
                  <a:rPr lang="en-US" sz="1800" b="1" dirty="0" smtClean="0">
                    <a:latin typeface="Calibri" panose="020F0502020204030204" pitchFamily="34" charset="0"/>
                    <a:cs typeface="Calibri" panose="020F0502020204030204" pitchFamily="34" charset="0"/>
                  </a:rPr>
                  <a:t>Hypothesis Test:</a:t>
                </a:r>
              </a:p>
              <a:p>
                <a:pPr algn="just"/>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eqArr>
                            <m:eqArrPr>
                              <m:ctrlPr>
                                <a:rPr lang="en-US" sz="1800" b="0" i="1" smtClean="0">
                                  <a:latin typeface="Cambria Math" panose="02040503050406030204" pitchFamily="18" charset="0"/>
                                </a:rPr>
                              </m:ctrlPr>
                            </m:eqArr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𝐻</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𝐴𝑣𝑒𝑟𝑎𝑔𝑒</m:t>
                              </m:r>
                              <m:r>
                                <a:rPr lang="en-US" sz="1800" b="0" i="1" smtClean="0">
                                  <a:latin typeface="Cambria Math" panose="02040503050406030204" pitchFamily="18" charset="0"/>
                                </a:rPr>
                                <m:t> </m:t>
                              </m:r>
                              <m:r>
                                <a:rPr lang="en-US" sz="1800" b="0" i="1" smtClean="0">
                                  <a:latin typeface="Cambria Math" panose="02040503050406030204" pitchFamily="18" charset="0"/>
                                </a:rPr>
                                <m:t>𝑟𝑎𝑡𝑖𝑛𝑔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𝑝𝑎𝑖𝑑</m:t>
                              </m:r>
                              <m:r>
                                <a:rPr lang="en-US" sz="1800" b="0" i="1" smtClean="0">
                                  <a:latin typeface="Cambria Math" panose="02040503050406030204" pitchFamily="18" charset="0"/>
                                </a:rPr>
                                <m:t> </m:t>
                              </m:r>
                              <m:r>
                                <a:rPr lang="en-US" sz="1800" b="0" i="1" smtClean="0">
                                  <a:latin typeface="Cambria Math" panose="02040503050406030204" pitchFamily="18" charset="0"/>
                                </a:rPr>
                                <m:t>𝑎𝑝𝑝𝑙𝑖𝑐𝑎𝑡𝑖𝑜𝑛𝑠</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𝑒𝑞𝑢𝑎𝑙</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𝑎𝑣𝑒𝑟𝑎𝑔𝑒</m:t>
                              </m:r>
                              <m:r>
                                <a:rPr lang="en-US" sz="1800" b="0" i="1" smtClean="0">
                                  <a:latin typeface="Cambria Math" panose="02040503050406030204" pitchFamily="18" charset="0"/>
                                </a:rPr>
                                <m:t> </m:t>
                              </m:r>
                              <m:r>
                                <a:rPr lang="en-US" sz="1800" b="0" i="1" smtClean="0">
                                  <a:latin typeface="Cambria Math" panose="02040503050406030204" pitchFamily="18" charset="0"/>
                                </a:rPr>
                                <m:t>𝑟𝑎𝑡𝑖𝑛𝑔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𝑓𝑟𝑒𝑒</m:t>
                              </m:r>
                              <m:r>
                                <a:rPr lang="en-US" sz="1800" b="0" i="1" smtClean="0">
                                  <a:latin typeface="Cambria Math" panose="02040503050406030204" pitchFamily="18" charset="0"/>
                                </a:rPr>
                                <m:t> </m:t>
                              </m:r>
                              <m:r>
                                <a:rPr lang="en-US" sz="1800" b="0" i="1" smtClean="0">
                                  <a:latin typeface="Cambria Math" panose="02040503050406030204" pitchFamily="18" charset="0"/>
                                </a:rPr>
                                <m:t>𝑎𝑝𝑝𝑙𝑖𝑐𝑎𝑡𝑖𝑜𝑛𝑠</m:t>
                              </m:r>
                              <m:r>
                                <a:rPr lang="en-US" sz="1800" b="0" i="1" smtClean="0">
                                  <a:latin typeface="Cambria Math" panose="02040503050406030204" pitchFamily="18" charset="0"/>
                                </a:rPr>
                                <m:t>.</m:t>
                              </m:r>
                            </m:e>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𝐻</m:t>
                                  </m:r>
                                </m:e>
                                <m:sub>
                                  <m:r>
                                    <a:rPr lang="en-US" sz="1800" b="0" i="1" smtClean="0">
                                      <a:latin typeface="Cambria Math" panose="02040503050406030204" pitchFamily="18" charset="0"/>
                                    </a:rPr>
                                    <m:t>𝑎</m:t>
                                  </m:r>
                                </m:sub>
                              </m:sSub>
                              <m:r>
                                <a:rPr lang="en-US" sz="1800" b="0" i="1" smtClean="0">
                                  <a:latin typeface="Cambria Math" panose="02040503050406030204" pitchFamily="18" charset="0"/>
                                </a:rPr>
                                <m:t>:</m:t>
                              </m:r>
                              <m:r>
                                <a:rPr lang="en-US" sz="1800" b="0" i="1" smtClean="0">
                                  <a:latin typeface="Cambria Math" panose="02040503050406030204" pitchFamily="18" charset="0"/>
                                </a:rPr>
                                <m:t>𝐴𝑣𝑒𝑟𝑎𝑔𝑒</m:t>
                              </m:r>
                              <m:r>
                                <a:rPr lang="en-US" sz="1800" b="0" i="1" smtClean="0">
                                  <a:latin typeface="Cambria Math" panose="02040503050406030204" pitchFamily="18" charset="0"/>
                                </a:rPr>
                                <m:t> </m:t>
                              </m:r>
                              <m:r>
                                <a:rPr lang="en-US" sz="1800" b="0" i="1" smtClean="0">
                                  <a:latin typeface="Cambria Math" panose="02040503050406030204" pitchFamily="18" charset="0"/>
                                </a:rPr>
                                <m:t>𝑟𝑎𝑡𝑖𝑛𝑔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𝑝𝑎𝑖𝑑</m:t>
                              </m:r>
                              <m:r>
                                <a:rPr lang="en-US" sz="1800" b="0" i="1" smtClean="0">
                                  <a:latin typeface="Cambria Math" panose="02040503050406030204" pitchFamily="18" charset="0"/>
                                </a:rPr>
                                <m:t> </m:t>
                              </m:r>
                              <m:r>
                                <a:rPr lang="en-US" sz="1800" b="0" i="1" smtClean="0">
                                  <a:latin typeface="Cambria Math" panose="02040503050406030204" pitchFamily="18" charset="0"/>
                                </a:rPr>
                                <m:t>𝑎𝑝𝑝𝑙𝑖𝑐𝑎𝑡𝑖𝑜𝑛𝑠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𝑓𝑟𝑒𝑒</m:t>
                              </m:r>
                              <m:r>
                                <a:rPr lang="en-US" sz="1800" b="0" i="1" smtClean="0">
                                  <a:latin typeface="Cambria Math" panose="02040503050406030204" pitchFamily="18" charset="0"/>
                                </a:rPr>
                                <m:t> </m:t>
                              </m:r>
                              <m:r>
                                <a:rPr lang="en-US" sz="1800" b="0" i="1" smtClean="0">
                                  <a:latin typeface="Cambria Math" panose="02040503050406030204" pitchFamily="18" charset="0"/>
                                </a:rPr>
                                <m:t>𝑎𝑝𝑝𝑙𝑖𝑐𝑎𝑡𝑖𝑜𝑛𝑠</m:t>
                              </m:r>
                              <m:r>
                                <a:rPr lang="en-US" sz="1800" b="0" i="1" smtClean="0">
                                  <a:latin typeface="Cambria Math" panose="02040503050406030204" pitchFamily="18" charset="0"/>
                                </a:rPr>
                                <m:t> </m:t>
                              </m:r>
                              <m:r>
                                <a:rPr lang="en-US" sz="1800" b="0" i="1" smtClean="0">
                                  <a:latin typeface="Cambria Math" panose="02040503050406030204" pitchFamily="18" charset="0"/>
                                </a:rPr>
                                <m:t>𝑎𝑟𝑒</m:t>
                              </m:r>
                              <m:r>
                                <a:rPr lang="en-US" sz="1800" b="0" i="1" smtClean="0">
                                  <a:latin typeface="Cambria Math" panose="02040503050406030204" pitchFamily="18" charset="0"/>
                                </a:rPr>
                                <m:t> </m:t>
                              </m:r>
                              <m:r>
                                <a:rPr lang="en-US" sz="1800" b="0" i="1" smtClean="0">
                                  <a:latin typeface="Cambria Math" panose="02040503050406030204" pitchFamily="18" charset="0"/>
                                </a:rPr>
                                <m:t>𝑛𝑜𝑡</m:t>
                              </m:r>
                              <m:r>
                                <a:rPr lang="en-US" sz="1800" b="0" i="1" smtClean="0">
                                  <a:latin typeface="Cambria Math" panose="02040503050406030204" pitchFamily="18" charset="0"/>
                                </a:rPr>
                                <m:t> </m:t>
                              </m:r>
                              <m:r>
                                <a:rPr lang="en-US" sz="1800" b="0" i="1" smtClean="0">
                                  <a:latin typeface="Cambria Math" panose="02040503050406030204" pitchFamily="18" charset="0"/>
                                </a:rPr>
                                <m:t>𝑒𝑞𝑢𝑎𝑙</m:t>
                              </m:r>
                              <m:r>
                                <a:rPr lang="en-US" sz="1800" b="0" i="1" smtClean="0">
                                  <a:latin typeface="Cambria Math" panose="02040503050406030204" pitchFamily="18" charset="0"/>
                                </a:rPr>
                                <m:t>.                                        </m:t>
                              </m:r>
                            </m:e>
                          </m:eqArr>
                        </m:e>
                      </m:d>
                      <m:r>
                        <a:rPr lang="en-US" sz="1800" b="0" i="1" smtClean="0">
                          <a:latin typeface="Cambria Math" panose="02040503050406030204" pitchFamily="18" charset="0"/>
                        </a:rPr>
                        <m:t> </m:t>
                      </m:r>
                    </m:oMath>
                  </m:oMathPara>
                </a14:m>
                <a:endParaRPr lang="en-US" sz="1800" dirty="0" smtClean="0">
                  <a:latin typeface="Calibri" panose="020F0502020204030204" pitchFamily="34" charset="0"/>
                  <a:cs typeface="Calibri" panose="020F0502020204030204" pitchFamily="34" charset="0"/>
                </a:endParaRPr>
              </a:p>
              <a:p>
                <a:pPr algn="just"/>
                <a:r>
                  <a:rPr lang="en-US" sz="1800" dirty="0" smtClean="0">
                    <a:latin typeface="Calibri" panose="020F0502020204030204" pitchFamily="34" charset="0"/>
                    <a:cs typeface="Calibri" panose="020F0502020204030204" pitchFamily="34" charset="0"/>
                  </a:rPr>
                  <a:t>P-value for the ANOVA test is 0.0003 which is less than the </a:t>
                </a:r>
                <a:r>
                  <a:rPr lang="el-GR" sz="1800" dirty="0" smtClean="0">
                    <a:latin typeface="Calibri" panose="020F0502020204030204" pitchFamily="34" charset="0"/>
                    <a:cs typeface="Calibri" panose="020F0502020204030204" pitchFamily="34" charset="0"/>
                  </a:rPr>
                  <a:t>α</a:t>
                </a:r>
                <a:r>
                  <a:rPr lang="en-US" sz="1800" dirty="0" smtClean="0">
                    <a:latin typeface="Calibri" panose="020F0502020204030204" pitchFamily="34" charset="0"/>
                    <a:cs typeface="Calibri" panose="020F0502020204030204" pitchFamily="34" charset="0"/>
                  </a:rPr>
                  <a:t> value 0.05. Hence, we reject Null Hypothesis (H0)</a:t>
                </a:r>
              </a:p>
              <a:p>
                <a:pPr algn="just"/>
                <a:r>
                  <a:rPr lang="en-US" sz="1800" dirty="0" smtClean="0">
                    <a:latin typeface="Calibri" panose="020F0502020204030204" pitchFamily="34" charset="0"/>
                    <a:cs typeface="Calibri" panose="020F0502020204030204" pitchFamily="34" charset="0"/>
                  </a:rPr>
                  <a:t>This indicates there is a significant difference between </a:t>
                </a:r>
                <a:r>
                  <a:rPr lang="en-US" sz="1800" dirty="0">
                    <a:latin typeface="Calibri" panose="020F0502020204030204" pitchFamily="34" charset="0"/>
                    <a:cs typeface="Calibri" panose="020F0502020204030204" pitchFamily="34" charset="0"/>
                  </a:rPr>
                  <a:t>a</a:t>
                </a:r>
                <a:r>
                  <a:rPr lang="en-US" sz="1800" dirty="0" smtClean="0">
                    <a:latin typeface="Calibri" panose="020F0502020204030204" pitchFamily="34" charset="0"/>
                    <a:cs typeface="Calibri" panose="020F0502020204030204" pitchFamily="34" charset="0"/>
                  </a:rPr>
                  <a:t>verage rating for </a:t>
                </a:r>
                <a:r>
                  <a:rPr lang="en-US" sz="1800" dirty="0">
                    <a:latin typeface="Calibri" panose="020F0502020204030204" pitchFamily="34" charset="0"/>
                    <a:cs typeface="Calibri" panose="020F0502020204030204" pitchFamily="34" charset="0"/>
                  </a:rPr>
                  <a:t>p</a:t>
                </a:r>
                <a:r>
                  <a:rPr lang="en-US" sz="1800" dirty="0" smtClean="0">
                    <a:latin typeface="Calibri" panose="020F0502020204030204" pitchFamily="34" charset="0"/>
                    <a:cs typeface="Calibri" panose="020F0502020204030204" pitchFamily="34" charset="0"/>
                  </a:rPr>
                  <a:t>aid apps and average rating for free apps.</a:t>
                </a:r>
              </a:p>
              <a:p>
                <a:pPr algn="just"/>
                <a:endParaRPr lang="en-US" sz="1800" b="1" dirty="0" smtClean="0">
                  <a:latin typeface="Calibri" panose="020F0502020204030204" pitchFamily="34" charset="0"/>
                  <a:cs typeface="Calibri" panose="020F0502020204030204" pitchFamily="34" charset="0"/>
                </a:endParaRPr>
              </a:p>
              <a:p>
                <a:pPr algn="just"/>
                <a:r>
                  <a:rPr lang="en-US" sz="1800" b="1" dirty="0" smtClean="0">
                    <a:latin typeface="Calibri" panose="020F0502020204030204" pitchFamily="34" charset="0"/>
                    <a:cs typeface="Calibri" panose="020F0502020204030204" pitchFamily="34" charset="0"/>
                  </a:rPr>
                  <a:t>Note: </a:t>
                </a:r>
                <a:r>
                  <a:rPr lang="en-US" sz="1800" dirty="0" smtClean="0">
                    <a:latin typeface="Calibri" panose="020F0502020204030204" pitchFamily="34" charset="0"/>
                    <a:cs typeface="Calibri" panose="020F0502020204030204" pitchFamily="34" charset="0"/>
                  </a:rPr>
                  <a:t>We don’t have equal number of data rows for free apps and paid apps so the results of this ANOVA might not be effective.</a:t>
                </a:r>
              </a:p>
              <a:p>
                <a:pPr algn="just"/>
                <a:r>
                  <a:rPr lang="en-US" sz="1800" b="1" dirty="0" smtClean="0">
                    <a:latin typeface="Calibri" panose="020F0502020204030204" pitchFamily="34" charset="0"/>
                    <a:cs typeface="Calibri" panose="020F0502020204030204" pitchFamily="34" charset="0"/>
                  </a:rPr>
                  <a:t>Conclusion:</a:t>
                </a:r>
              </a:p>
              <a:p>
                <a:pPr algn="just"/>
                <a:r>
                  <a:rPr lang="en-US" sz="1800" dirty="0" smtClean="0">
                    <a:latin typeface="Calibri" panose="020F0502020204030204" pitchFamily="34" charset="0"/>
                    <a:cs typeface="Calibri" panose="020F0502020204030204" pitchFamily="34" charset="0"/>
                  </a:rPr>
                  <a:t>The paid apps don’t have higher </a:t>
                </a:r>
                <a:r>
                  <a:rPr lang="en-US" sz="1800" dirty="0">
                    <a:latin typeface="Calibri" panose="020F0502020204030204" pitchFamily="34" charset="0"/>
                    <a:cs typeface="Calibri" panose="020F0502020204030204" pitchFamily="34" charset="0"/>
                  </a:rPr>
                  <a:t>rating scores compared to free </a:t>
                </a:r>
                <a:r>
                  <a:rPr lang="en-US" sz="1800" dirty="0" smtClean="0">
                    <a:latin typeface="Calibri" panose="020F0502020204030204" pitchFamily="34" charset="0"/>
                    <a:cs typeface="Calibri" panose="020F0502020204030204" pitchFamily="34" charset="0"/>
                  </a:rPr>
                  <a:t>ones as we can see from the fit plot slope of the line is negative between the rating and price.</a:t>
                </a:r>
              </a:p>
              <a:p>
                <a:endParaRPr lang="en-US" sz="2000" dirty="0">
                  <a:latin typeface="Calibri" panose="020F0502020204030204" pitchFamily="34" charset="0"/>
                  <a:cs typeface="Calibri" panose="020F050202020403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77981" y="3024836"/>
                <a:ext cx="11596031" cy="3510961"/>
              </a:xfrm>
              <a:prstGeom prst="rect">
                <a:avLst/>
              </a:prstGeom>
              <a:blipFill>
                <a:blip r:embed="rId5"/>
                <a:stretch>
                  <a:fillRect l="-420" t="-868" r="-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4D6793C-D5EA-4F50-911B-8A352D58DA35}" type="slidenum">
              <a:rPr lang="en-US" smtClean="0"/>
              <a:t>7</a:t>
            </a:fld>
            <a:endParaRPr lang="en-US"/>
          </a:p>
        </p:txBody>
      </p:sp>
    </p:spTree>
    <p:extLst>
      <p:ext uri="{BB962C8B-B14F-4D97-AF65-F5344CB8AC3E}">
        <p14:creationId xmlns:p14="http://schemas.microsoft.com/office/powerpoint/2010/main" val="22739884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5461"/>
            <a:ext cx="10515600" cy="1325563"/>
          </a:xfrm>
        </p:spPr>
        <p:txBody>
          <a:bodyPr>
            <a:normAutofit/>
          </a:bodyPr>
          <a:lstStyle/>
          <a:p>
            <a:r>
              <a:rPr lang="en-US" sz="2800" dirty="0" smtClean="0">
                <a:solidFill>
                  <a:schemeClr val="accent2">
                    <a:lumMod val="75000"/>
                  </a:schemeClr>
                </a:solidFill>
              </a:rPr>
              <a:t>Question 2: Do more than 500K installed applications have higher rating scores compared to less than 500K installed ones?</a:t>
            </a:r>
            <a:endParaRPr lang="en-US" sz="2800" dirty="0">
              <a:solidFill>
                <a:schemeClr val="accent2">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337570500"/>
              </p:ext>
            </p:extLst>
          </p:nvPr>
        </p:nvGraphicFramePr>
        <p:xfrm>
          <a:off x="1320800" y="1975014"/>
          <a:ext cx="4775200" cy="2381250"/>
        </p:xfrm>
        <a:graphic>
          <a:graphicData uri="http://schemas.openxmlformats.org/drawingml/2006/table">
            <a:tbl>
              <a:tblPr>
                <a:tableStyleId>{5C22544A-7EE6-4342-B048-85BDC9FD1C3A}</a:tableStyleId>
              </a:tblPr>
              <a:tblGrid>
                <a:gridCol w="1130300">
                  <a:extLst>
                    <a:ext uri="{9D8B030D-6E8A-4147-A177-3AD203B41FA5}">
                      <a16:colId xmlns:a16="http://schemas.microsoft.com/office/drawing/2014/main" val="805887096"/>
                    </a:ext>
                  </a:extLst>
                </a:gridCol>
                <a:gridCol w="901700">
                  <a:extLst>
                    <a:ext uri="{9D8B030D-6E8A-4147-A177-3AD203B41FA5}">
                      <a16:colId xmlns:a16="http://schemas.microsoft.com/office/drawing/2014/main" val="1462542737"/>
                    </a:ext>
                  </a:extLst>
                </a:gridCol>
                <a:gridCol w="853830">
                  <a:extLst>
                    <a:ext uri="{9D8B030D-6E8A-4147-A177-3AD203B41FA5}">
                      <a16:colId xmlns:a16="http://schemas.microsoft.com/office/drawing/2014/main" val="2345357751"/>
                    </a:ext>
                  </a:extLst>
                </a:gridCol>
                <a:gridCol w="962270">
                  <a:extLst>
                    <a:ext uri="{9D8B030D-6E8A-4147-A177-3AD203B41FA5}">
                      <a16:colId xmlns:a16="http://schemas.microsoft.com/office/drawing/2014/main" val="2425743423"/>
                    </a:ext>
                  </a:extLst>
                </a:gridCol>
                <a:gridCol w="927100">
                  <a:extLst>
                    <a:ext uri="{9D8B030D-6E8A-4147-A177-3AD203B41FA5}">
                      <a16:colId xmlns:a16="http://schemas.microsoft.com/office/drawing/2014/main" val="662640181"/>
                    </a:ext>
                  </a:extLst>
                </a:gridCol>
              </a:tblGrid>
              <a:tr h="190500">
                <a:tc rowSpan="2">
                  <a:txBody>
                    <a:bodyPr/>
                    <a:lstStyle/>
                    <a:p>
                      <a:pPr algn="l" fontAlgn="b"/>
                      <a:r>
                        <a:rPr lang="en-US" sz="1000" u="none" strike="noStrike" dirty="0">
                          <a:effectLst/>
                        </a:rPr>
                        <a:t>Installs_Categories_N</a:t>
                      </a:r>
                      <a:endParaRPr lang="en-US" sz="1000" b="1" i="0" u="none" strike="noStrike" dirty="0">
                        <a:solidFill>
                          <a:srgbClr val="112277"/>
                        </a:solidFill>
                        <a:effectLst/>
                        <a:latin typeface="Arial" panose="020B0604020202020204" pitchFamily="34" charset="0"/>
                      </a:endParaRPr>
                    </a:p>
                  </a:txBody>
                  <a:tcPr marL="9525" marR="9525" marT="9525" marB="0" anchor="b"/>
                </a:tc>
                <a:tc rowSpan="2">
                  <a:txBody>
                    <a:bodyPr/>
                    <a:lstStyle/>
                    <a:p>
                      <a:pPr algn="r" fontAlgn="b"/>
                      <a:r>
                        <a:rPr lang="en-US" sz="1000" u="none" strike="noStrike">
                          <a:effectLst/>
                        </a:rPr>
                        <a:t>Frequency</a:t>
                      </a:r>
                      <a:endParaRPr lang="en-US" sz="1000" b="1" i="0" u="none" strike="noStrike">
                        <a:solidFill>
                          <a:srgbClr val="112277"/>
                        </a:solidFill>
                        <a:effectLst/>
                        <a:latin typeface="Arial" panose="020B0604020202020204" pitchFamily="34" charset="0"/>
                      </a:endParaRPr>
                    </a:p>
                  </a:txBody>
                  <a:tcPr marL="9525" marR="9525" marT="9525" marB="0" anchor="b"/>
                </a:tc>
                <a:tc rowSpan="2">
                  <a:txBody>
                    <a:bodyPr/>
                    <a:lstStyle/>
                    <a:p>
                      <a:pPr algn="r" fontAlgn="b"/>
                      <a:r>
                        <a:rPr lang="en-US" sz="1000" u="none" strike="noStrike">
                          <a:effectLst/>
                        </a:rPr>
                        <a:t>Percent</a:t>
                      </a:r>
                      <a:endParaRPr lang="en-US" sz="1000" b="1" i="0" u="none" strike="noStrike">
                        <a:solidFill>
                          <a:srgbClr val="112277"/>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Cumulative</a:t>
                      </a:r>
                      <a:endParaRPr lang="en-US" sz="1000" b="1" i="0" u="none" strike="noStrike">
                        <a:solidFill>
                          <a:srgbClr val="112277"/>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Cumulative</a:t>
                      </a:r>
                      <a:endParaRPr lang="en-US" sz="1000" b="1" i="0" u="none" strike="noStrike">
                        <a:solidFill>
                          <a:srgbClr val="112277"/>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63743562"/>
                  </a:ext>
                </a:extLst>
              </a:tr>
              <a:tr h="2000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r" fontAlgn="b"/>
                      <a:r>
                        <a:rPr lang="en-US" sz="1000" u="none" strike="noStrike">
                          <a:effectLst/>
                        </a:rPr>
                        <a:t>Frequency</a:t>
                      </a:r>
                      <a:endParaRPr lang="en-US" sz="1000" b="1" i="0" u="none" strike="noStrike">
                        <a:solidFill>
                          <a:srgbClr val="112277"/>
                        </a:solidFill>
                        <a:effectLst/>
                        <a:latin typeface="Arial" panose="020B0604020202020204" pitchFamily="34" charset="0"/>
                      </a:endParaRPr>
                    </a:p>
                  </a:txBody>
                  <a:tcPr marL="9525" marR="9525" marT="9525" marB="0" anchor="b"/>
                </a:tc>
                <a:tc>
                  <a:txBody>
                    <a:bodyPr/>
                    <a:lstStyle/>
                    <a:p>
                      <a:pPr algn="r" fontAlgn="b"/>
                      <a:r>
                        <a:rPr lang="en-US" sz="1000" u="none" strike="noStrike">
                          <a:effectLst/>
                        </a:rPr>
                        <a:t>Percent</a:t>
                      </a:r>
                      <a:endParaRPr lang="en-US" sz="1000" b="1" i="0" u="none" strike="noStrike">
                        <a:solidFill>
                          <a:srgbClr val="112277"/>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325872971"/>
                  </a:ext>
                </a:extLst>
              </a:tr>
              <a:tr h="190500">
                <a:tc>
                  <a:txBody>
                    <a:bodyPr/>
                    <a:lstStyle/>
                    <a:p>
                      <a:pPr algn="l" fontAlgn="ctr"/>
                      <a:r>
                        <a:rPr lang="en-US" sz="1000" u="none" strike="noStrike">
                          <a:effectLst/>
                        </a:rPr>
                        <a:t>Below 1K</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1803</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16.63</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1803</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16.63</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086087391"/>
                  </a:ext>
                </a:extLst>
              </a:tr>
              <a:tr h="200025">
                <a:tc>
                  <a:txBody>
                    <a:bodyPr/>
                    <a:lstStyle/>
                    <a:p>
                      <a:pPr algn="l" fontAlgn="ctr"/>
                      <a:r>
                        <a:rPr lang="en-US" sz="1000" u="none" strike="noStrike">
                          <a:effectLst/>
                        </a:rPr>
                        <a:t>1K-10K</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dirty="0">
                          <a:effectLst/>
                        </a:rPr>
                        <a:t>1384</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12.77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3187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29.4</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539135652"/>
                  </a:ext>
                </a:extLst>
              </a:tr>
              <a:tr h="200025">
                <a:tc>
                  <a:txBody>
                    <a:bodyPr/>
                    <a:lstStyle/>
                    <a:p>
                      <a:pPr algn="l" fontAlgn="ctr"/>
                      <a:r>
                        <a:rPr lang="en-US" sz="1000" u="none" strike="noStrike">
                          <a:effectLst/>
                        </a:rPr>
                        <a:t>10K-50K</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1054</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dirty="0">
                          <a:effectLst/>
                        </a:rPr>
                        <a:t>9.72</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dirty="0">
                          <a:effectLst/>
                        </a:rPr>
                        <a:t>4241</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39.12</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82501415"/>
                  </a:ext>
                </a:extLst>
              </a:tr>
              <a:tr h="200025">
                <a:tc>
                  <a:txBody>
                    <a:bodyPr/>
                    <a:lstStyle/>
                    <a:p>
                      <a:pPr algn="l" fontAlgn="ctr"/>
                      <a:r>
                        <a:rPr lang="en-US" sz="1000" u="none" strike="noStrike">
                          <a:effectLst/>
                        </a:rPr>
                        <a:t>50K-100K</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479</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4.42</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4720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43.54</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44046872"/>
                  </a:ext>
                </a:extLst>
              </a:tr>
              <a:tr h="200025">
                <a:tc>
                  <a:txBody>
                    <a:bodyPr/>
                    <a:lstStyle/>
                    <a:p>
                      <a:pPr algn="l" fontAlgn="ctr"/>
                      <a:r>
                        <a:rPr lang="en-US" sz="1000" u="none" strike="noStrike">
                          <a:effectLst/>
                        </a:rPr>
                        <a:t>100K-500K</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dirty="0">
                          <a:effectLst/>
                        </a:rPr>
                        <a:t>1169</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dirty="0">
                          <a:effectLst/>
                        </a:rPr>
                        <a:t>10.79</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5889</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54.33</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96663974"/>
                  </a:ext>
                </a:extLst>
              </a:tr>
              <a:tr h="200025">
                <a:tc>
                  <a:txBody>
                    <a:bodyPr/>
                    <a:lstStyle/>
                    <a:p>
                      <a:pPr algn="l" fontAlgn="ctr"/>
                      <a:r>
                        <a:rPr lang="en-US" sz="1000" u="none" strike="noStrike">
                          <a:effectLst/>
                        </a:rPr>
                        <a:t>500K-1M</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539</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4.97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dirty="0">
                          <a:effectLst/>
                        </a:rPr>
                        <a:t>6428</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59.3</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897035985"/>
                  </a:ext>
                </a:extLst>
              </a:tr>
              <a:tr h="200025">
                <a:tc>
                  <a:txBody>
                    <a:bodyPr/>
                    <a:lstStyle/>
                    <a:p>
                      <a:pPr algn="l" fontAlgn="ctr"/>
                      <a:r>
                        <a:rPr lang="en-US" sz="1000" u="none" strike="noStrike">
                          <a:effectLst/>
                        </a:rPr>
                        <a:t>1M-5M</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1637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dirty="0">
                          <a:effectLst/>
                        </a:rPr>
                        <a:t>15.1</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dirty="0">
                          <a:effectLst/>
                        </a:rPr>
                        <a:t>8065</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74.4</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122360691"/>
                  </a:ext>
                </a:extLst>
              </a:tr>
              <a:tr h="200025">
                <a:tc>
                  <a:txBody>
                    <a:bodyPr/>
                    <a:lstStyle/>
                    <a:p>
                      <a:pPr algn="l" fontAlgn="ctr"/>
                      <a:r>
                        <a:rPr lang="en-US" sz="1000" u="none" strike="noStrike">
                          <a:effectLst/>
                        </a:rPr>
                        <a:t>5M-10M</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752</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6.94</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8817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81.34</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478069893"/>
                  </a:ext>
                </a:extLst>
              </a:tr>
              <a:tr h="200025">
                <a:tc>
                  <a:txBody>
                    <a:bodyPr/>
                    <a:lstStyle/>
                    <a:p>
                      <a:pPr algn="l" fontAlgn="ctr"/>
                      <a:r>
                        <a:rPr lang="en-US" sz="1000" u="none" strike="noStrike">
                          <a:effectLst/>
                        </a:rPr>
                        <a:t>10M-50M</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1661</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15.32</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10478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dirty="0">
                          <a:effectLst/>
                        </a:rPr>
                        <a:t>96.66</a:t>
                      </a:r>
                      <a:endParaRPr lang="en-US" sz="10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66761890"/>
                  </a:ext>
                </a:extLst>
              </a:tr>
              <a:tr h="200025">
                <a:tc>
                  <a:txBody>
                    <a:bodyPr/>
                    <a:lstStyle/>
                    <a:p>
                      <a:pPr algn="l" fontAlgn="ctr"/>
                      <a:r>
                        <a:rPr lang="en-US" sz="1000" u="none" strike="noStrike">
                          <a:effectLst/>
                        </a:rPr>
                        <a:t>Above 50M</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361</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3.33</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a:effectLst/>
                        </a:rPr>
                        <a:t>10839</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1000" u="none" strike="noStrike" dirty="0">
                          <a:effectLst/>
                        </a:rPr>
                        <a:t>99.99</a:t>
                      </a:r>
                      <a:endParaRPr lang="en-US" sz="10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46393458"/>
                  </a:ext>
                </a:extLst>
              </a:tr>
            </a:tbl>
          </a:graphicData>
        </a:graphic>
      </p:graphicFrame>
      <p:pic>
        <p:nvPicPr>
          <p:cNvPr id="5" name="Picture 4"/>
          <p:cNvPicPr>
            <a:picLocks noChangeAspect="1"/>
          </p:cNvPicPr>
          <p:nvPr/>
        </p:nvPicPr>
        <p:blipFill>
          <a:blip r:embed="rId2"/>
          <a:stretch>
            <a:fillRect/>
          </a:stretch>
        </p:blipFill>
        <p:spPr>
          <a:xfrm>
            <a:off x="7875897" y="1544680"/>
            <a:ext cx="3633056" cy="3656905"/>
          </a:xfrm>
          <a:prstGeom prst="rect">
            <a:avLst/>
          </a:prstGeom>
        </p:spPr>
      </p:pic>
      <p:sp>
        <p:nvSpPr>
          <p:cNvPr id="6" name="TextBox 5"/>
          <p:cNvSpPr txBox="1"/>
          <p:nvPr/>
        </p:nvSpPr>
        <p:spPr>
          <a:xfrm>
            <a:off x="671946" y="4693753"/>
            <a:ext cx="8915399" cy="1631216"/>
          </a:xfrm>
          <a:prstGeom prst="rect">
            <a:avLst/>
          </a:prstGeom>
          <a:noFill/>
        </p:spPr>
        <p:txBody>
          <a:bodyPr wrap="square" rtlCol="0">
            <a:spAutoFit/>
          </a:bodyPr>
          <a:lstStyle/>
          <a:p>
            <a:pPr algn="just"/>
            <a:r>
              <a:rPr lang="en-US" sz="2000" b="1" dirty="0" smtClean="0"/>
              <a:t>Original question: </a:t>
            </a:r>
            <a:r>
              <a:rPr lang="en-US" sz="2000" dirty="0" smtClean="0"/>
              <a:t>Do more than 1M installed applications have higher rating scores compared to less than 1M installed ones? </a:t>
            </a:r>
          </a:p>
          <a:p>
            <a:pPr algn="just"/>
            <a:endParaRPr lang="en-US" sz="2000" dirty="0"/>
          </a:p>
          <a:p>
            <a:pPr algn="just"/>
            <a:r>
              <a:rPr lang="en-US" sz="2000" dirty="0" smtClean="0"/>
              <a:t>By examining the frequencies, we find that 500K is a good checkpoint to divide the dataset into two categories with near equal number of records.</a:t>
            </a:r>
            <a:endParaRPr lang="en-US" sz="2000" dirty="0"/>
          </a:p>
        </p:txBody>
      </p:sp>
      <p:sp>
        <p:nvSpPr>
          <p:cNvPr id="7" name="Slide Number Placeholder 6"/>
          <p:cNvSpPr>
            <a:spLocks noGrp="1"/>
          </p:cNvSpPr>
          <p:nvPr>
            <p:ph type="sldNum" sz="quarter" idx="12"/>
          </p:nvPr>
        </p:nvSpPr>
        <p:spPr/>
        <p:txBody>
          <a:bodyPr/>
          <a:lstStyle/>
          <a:p>
            <a:fld id="{B4D6793C-D5EA-4F50-911B-8A352D58DA35}" type="slidenum">
              <a:rPr lang="en-US" smtClean="0"/>
              <a:t>8</a:t>
            </a:fld>
            <a:endParaRPr lang="en-US"/>
          </a:p>
        </p:txBody>
      </p:sp>
    </p:spTree>
    <p:extLst>
      <p:ext uri="{BB962C8B-B14F-4D97-AF65-F5344CB8AC3E}">
        <p14:creationId xmlns:p14="http://schemas.microsoft.com/office/powerpoint/2010/main" val="601907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6909" y="1043354"/>
            <a:ext cx="4533900" cy="2819400"/>
          </a:xfrm>
          <a:prstGeom prst="rect">
            <a:avLst/>
          </a:prstGeom>
        </p:spPr>
      </p:pic>
      <p:pic>
        <p:nvPicPr>
          <p:cNvPr id="6" name="Picture 5"/>
          <p:cNvPicPr>
            <a:picLocks noChangeAspect="1"/>
          </p:cNvPicPr>
          <p:nvPr/>
        </p:nvPicPr>
        <p:blipFill>
          <a:blip r:embed="rId3"/>
          <a:stretch>
            <a:fillRect/>
          </a:stretch>
        </p:blipFill>
        <p:spPr>
          <a:xfrm>
            <a:off x="5400675" y="1167179"/>
            <a:ext cx="4581525" cy="2571750"/>
          </a:xfrm>
          <a:prstGeom prst="rect">
            <a:avLst/>
          </a:prstGeom>
        </p:spPr>
      </p:pic>
      <p:sp>
        <p:nvSpPr>
          <p:cNvPr id="3" name="Slide Number Placeholder 2"/>
          <p:cNvSpPr>
            <a:spLocks noGrp="1"/>
          </p:cNvSpPr>
          <p:nvPr>
            <p:ph type="sldNum" sz="quarter" idx="12"/>
          </p:nvPr>
        </p:nvSpPr>
        <p:spPr/>
        <p:txBody>
          <a:bodyPr/>
          <a:lstStyle/>
          <a:p>
            <a:fld id="{B4D6793C-D5EA-4F50-911B-8A352D58DA35}" type="slidenum">
              <a:rPr lang="en-US" smtClean="0"/>
              <a:t>9</a:t>
            </a:fld>
            <a:endParaRPr lang="en-US"/>
          </a:p>
        </p:txBody>
      </p:sp>
      <mc:AlternateContent xmlns:mc="http://schemas.openxmlformats.org/markup-compatibility/2006" xmlns:a14="http://schemas.microsoft.com/office/drawing/2010/main">
        <mc:Choice Requires="a14">
          <p:sp>
            <p:nvSpPr>
              <p:cNvPr id="9" name="Rectangle 8"/>
              <p:cNvSpPr/>
              <p:nvPr/>
            </p:nvSpPr>
            <p:spPr>
              <a:xfrm>
                <a:off x="195961" y="4435173"/>
                <a:ext cx="11897716" cy="1472583"/>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rPr>
                          </m:ctrlPr>
                        </m:dPr>
                        <m:e>
                          <m:eqArr>
                            <m:eqArrPr>
                              <m:ctrlPr>
                                <a:rPr lang="en-US" sz="1600" i="1" smtClean="0">
                                  <a:latin typeface="Cambria Math" panose="02040503050406030204" pitchFamily="18" charset="0"/>
                                </a:rPr>
                              </m:ctrlPr>
                            </m:eqArrPr>
                            <m:e>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0</m:t>
                                  </m:r>
                                </m:sub>
                              </m:sSub>
                              <m:r>
                                <a:rPr lang="en-US" sz="1600" i="1">
                                  <a:latin typeface="Cambria Math" panose="02040503050406030204" pitchFamily="18" charset="0"/>
                                </a:rPr>
                                <m:t>:</m:t>
                              </m:r>
                              <m:r>
                                <a:rPr lang="en-US" sz="1600" i="1">
                                  <a:latin typeface="Cambria Math" panose="02040503050406030204" pitchFamily="18" charset="0"/>
                                </a:rPr>
                                <m:t>𝐴𝑣𝑒𝑟𝑎𝑔𝑒</m:t>
                              </m:r>
                              <m:r>
                                <a:rPr lang="en-US" sz="1600" i="1">
                                  <a:latin typeface="Cambria Math" panose="02040503050406030204" pitchFamily="18" charset="0"/>
                                </a:rPr>
                                <m:t> </m:t>
                              </m:r>
                              <m:r>
                                <a:rPr lang="en-US" sz="1600" i="1">
                                  <a:latin typeface="Cambria Math" panose="02040503050406030204" pitchFamily="18" charset="0"/>
                                </a:rPr>
                                <m:t>𝑟𝑎𝑡𝑖𝑛𝑔</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b="0" i="1" smtClean="0">
                                  <a:latin typeface="Cambria Math" panose="02040503050406030204" pitchFamily="18" charset="0"/>
                                </a:rPr>
                                <m:t>𝑎𝑝𝑝𝑙𝑖𝑐𝑎𝑡𝑖𝑜𝑛𝑠</m:t>
                              </m:r>
                              <m:r>
                                <a:rPr lang="en-US" sz="1600" b="0" i="1" smtClean="0">
                                  <a:latin typeface="Cambria Math" panose="02040503050406030204" pitchFamily="18" charset="0"/>
                                </a:rPr>
                                <m:t> </m:t>
                              </m:r>
                              <m:r>
                                <a:rPr lang="en-US" sz="1600" b="0" i="1" smtClean="0">
                                  <a:latin typeface="Cambria Math" panose="02040503050406030204" pitchFamily="18" charset="0"/>
                                </a:rPr>
                                <m:t>𝑖𝑛𝑠𝑡𝑎𝑙𝑙𝑒𝑑</m:t>
                              </m:r>
                              <m:r>
                                <a:rPr lang="en-US" sz="1600" b="0" i="1" smtClean="0">
                                  <a:latin typeface="Cambria Math" panose="02040503050406030204" pitchFamily="18" charset="0"/>
                                </a:rPr>
                                <m:t> </m:t>
                              </m:r>
                              <m:r>
                                <a:rPr lang="en-US" sz="1600" b="0" i="1" smtClean="0">
                                  <a:latin typeface="Cambria Math" panose="02040503050406030204" pitchFamily="18" charset="0"/>
                                </a:rPr>
                                <m:t>𝑚𝑜𝑟𝑒</m:t>
                              </m:r>
                              <m:r>
                                <a:rPr lang="en-US" sz="1600" b="0" i="1" smtClean="0">
                                  <a:latin typeface="Cambria Math" panose="02040503050406030204" pitchFamily="18" charset="0"/>
                                </a:rPr>
                                <m:t> </m:t>
                              </m:r>
                              <m:r>
                                <a:rPr lang="en-US" sz="1600" b="0" i="1" smtClean="0">
                                  <a:latin typeface="Cambria Math" panose="02040503050406030204" pitchFamily="18" charset="0"/>
                                </a:rPr>
                                <m:t>𝑡h𝑎𝑛</m:t>
                              </m:r>
                              <m:r>
                                <a:rPr lang="en-US" sz="1600" b="0" i="1" smtClean="0">
                                  <a:latin typeface="Cambria Math" panose="02040503050406030204" pitchFamily="18" charset="0"/>
                                </a:rPr>
                                <m:t> 500</m:t>
                              </m:r>
                              <m:r>
                                <a:rPr lang="en-US" sz="1600" b="0" i="1" smtClean="0">
                                  <a:latin typeface="Cambria Math" panose="02040503050406030204" pitchFamily="18" charset="0"/>
                                </a:rPr>
                                <m:t>𝐾</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i="1">
                                  <a:latin typeface="Cambria Math" panose="02040503050406030204" pitchFamily="18" charset="0"/>
                                </a:rPr>
                                <m:t>𝑒𝑞𝑢𝑎𝑙</m:t>
                              </m:r>
                              <m:r>
                                <a:rPr lang="en-US" sz="1600" i="1">
                                  <a:latin typeface="Cambria Math" panose="02040503050406030204" pitchFamily="18" charset="0"/>
                                </a:rPr>
                                <m:t> </m:t>
                              </m:r>
                              <m:r>
                                <a:rPr lang="en-US" sz="1600" i="1">
                                  <a:latin typeface="Cambria Math" panose="02040503050406030204" pitchFamily="18" charset="0"/>
                                </a:rPr>
                                <m:t>𝑡𝑜</m:t>
                              </m:r>
                              <m:r>
                                <a:rPr lang="en-US" sz="1600" i="1">
                                  <a:latin typeface="Cambria Math" panose="02040503050406030204" pitchFamily="18" charset="0"/>
                                </a:rPr>
                                <m:t> </m:t>
                              </m:r>
                              <m:r>
                                <a:rPr lang="en-US" sz="1600" i="1">
                                  <a:latin typeface="Cambria Math" panose="02040503050406030204" pitchFamily="18" charset="0"/>
                                </a:rPr>
                                <m:t>𝑡h𝑒</m:t>
                              </m:r>
                              <m:r>
                                <a:rPr lang="en-US" sz="1600" i="1">
                                  <a:latin typeface="Cambria Math" panose="02040503050406030204" pitchFamily="18" charset="0"/>
                                </a:rPr>
                                <m:t> </m:t>
                              </m:r>
                              <m:r>
                                <a:rPr lang="en-US" sz="1600" i="1">
                                  <a:latin typeface="Cambria Math" panose="02040503050406030204" pitchFamily="18" charset="0"/>
                                </a:rPr>
                                <m:t>𝑎𝑣𝑒𝑟𝑎𝑔𝑒</m:t>
                              </m:r>
                              <m:r>
                                <a:rPr lang="en-US" sz="1600" i="1">
                                  <a:latin typeface="Cambria Math" panose="02040503050406030204" pitchFamily="18" charset="0"/>
                                </a:rPr>
                                <m:t> </m:t>
                              </m:r>
                              <m:r>
                                <a:rPr lang="en-US" sz="1600" i="1">
                                  <a:latin typeface="Cambria Math" panose="02040503050406030204" pitchFamily="18" charset="0"/>
                                </a:rPr>
                                <m:t>𝑟𝑎𝑡𝑖𝑛𝑔</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𝑡h𝑜𝑠𝑒</m:t>
                              </m:r>
                              <m:r>
                                <a:rPr lang="en-US" sz="1600" b="0" i="1" smtClean="0">
                                  <a:latin typeface="Cambria Math" panose="02040503050406030204" pitchFamily="18" charset="0"/>
                                </a:rPr>
                                <m:t> </m:t>
                              </m:r>
                              <m:r>
                                <a:rPr lang="en-US" sz="1600" b="0" i="1" smtClean="0">
                                  <a:latin typeface="Cambria Math" panose="02040503050406030204" pitchFamily="18" charset="0"/>
                                </a:rPr>
                                <m:t>𝑖𝑛𝑠𝑡𝑎𝑙𝑙𝑒𝑑</m:t>
                              </m:r>
                              <m:r>
                                <a:rPr lang="en-US" sz="1600" b="0" i="1" smtClean="0">
                                  <a:latin typeface="Cambria Math" panose="02040503050406030204" pitchFamily="18" charset="0"/>
                                </a:rPr>
                                <m:t> </m:t>
                              </m:r>
                              <m:r>
                                <a:rPr lang="en-US" sz="1600" b="0" i="1" smtClean="0">
                                  <a:latin typeface="Cambria Math" panose="02040503050406030204" pitchFamily="18" charset="0"/>
                                </a:rPr>
                                <m:t>𝑙𝑒𝑠𝑠</m:t>
                              </m:r>
                              <m:r>
                                <a:rPr lang="en-US" sz="1600" b="0" i="1" smtClean="0">
                                  <a:latin typeface="Cambria Math" panose="02040503050406030204" pitchFamily="18" charset="0"/>
                                </a:rPr>
                                <m:t> </m:t>
                              </m:r>
                              <m:r>
                                <a:rPr lang="en-US" sz="1600" b="0" i="1" smtClean="0">
                                  <a:latin typeface="Cambria Math" panose="02040503050406030204" pitchFamily="18" charset="0"/>
                                </a:rPr>
                                <m:t>𝑡h𝑎𝑛</m:t>
                              </m:r>
                              <m:r>
                                <a:rPr lang="en-US" sz="1600" b="0" i="1" smtClean="0">
                                  <a:latin typeface="Cambria Math" panose="02040503050406030204" pitchFamily="18" charset="0"/>
                                </a:rPr>
                                <m:t> 500</m:t>
                              </m:r>
                              <m:r>
                                <a:rPr lang="en-US" sz="1600" b="0" i="1" smtClean="0">
                                  <a:latin typeface="Cambria Math" panose="02040503050406030204" pitchFamily="18" charset="0"/>
                                </a:rPr>
                                <m:t>𝐾</m:t>
                              </m:r>
                              <m:r>
                                <a:rPr lang="en-US" sz="1600" i="1">
                                  <a:latin typeface="Cambria Math" panose="02040503050406030204" pitchFamily="18" charset="0"/>
                                </a:rPr>
                                <m:t>.</m:t>
                              </m:r>
                            </m:e>
                            <m:e>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𝑎</m:t>
                                  </m:r>
                                </m:sub>
                              </m:sSub>
                              <m:r>
                                <a:rPr lang="en-US" sz="1600" i="1">
                                  <a:latin typeface="Cambria Math" panose="02040503050406030204" pitchFamily="18" charset="0"/>
                                </a:rPr>
                                <m:t>:</m:t>
                              </m:r>
                              <m:r>
                                <a:rPr lang="en-US" sz="1600" b="0" i="1" smtClean="0">
                                  <a:latin typeface="Cambria Math" panose="02040503050406030204" pitchFamily="18" charset="0"/>
                                </a:rPr>
                                <m:t>𝑂𝑡h𝑒𝑟𝑤𝑖𝑠𝑒</m:t>
                              </m:r>
                              <m:r>
                                <a:rPr lang="en-US" sz="1600" b="0" i="1" smtClean="0">
                                  <a:latin typeface="Cambria Math" panose="02040503050406030204" pitchFamily="18" charset="0"/>
                                </a:rPr>
                                <m:t>                                                                                                                                                                                                                                      </m:t>
                              </m:r>
                            </m:e>
                          </m:eqArr>
                        </m:e>
                      </m:d>
                      <m:r>
                        <a:rPr lang="en-US" sz="1600" i="1">
                          <a:latin typeface="Cambria Math" panose="02040503050406030204" pitchFamily="18" charset="0"/>
                        </a:rPr>
                        <m:t> </m:t>
                      </m:r>
                    </m:oMath>
                  </m:oMathPara>
                </a14:m>
                <a:endParaRPr lang="en-US" sz="1600" dirty="0">
                  <a:latin typeface="Calibri" panose="020F0502020204030204" pitchFamily="34" charset="0"/>
                  <a:cs typeface="Calibri" panose="020F0502020204030204" pitchFamily="34" charset="0"/>
                </a:endParaRPr>
              </a:p>
              <a:p>
                <a:pPr lvl="0" algn="just"/>
                <a:r>
                  <a:rPr lang="en-US" sz="1800" dirty="0" smtClean="0">
                    <a:latin typeface="Calibri" panose="020F0502020204030204" pitchFamily="34" charset="0"/>
                    <a:cs typeface="Calibri" panose="020F0502020204030204" pitchFamily="34" charset="0"/>
                  </a:rPr>
                  <a:t>P-value </a:t>
                </a:r>
                <a:r>
                  <a:rPr lang="en-US" sz="1800" dirty="0">
                    <a:latin typeface="Calibri" panose="020F0502020204030204" pitchFamily="34" charset="0"/>
                    <a:cs typeface="Calibri" panose="020F0502020204030204" pitchFamily="34" charset="0"/>
                  </a:rPr>
                  <a:t>for the ANOVA test </a:t>
                </a:r>
                <a:r>
                  <a:rPr lang="en-US" sz="1800" dirty="0" smtClean="0">
                    <a:latin typeface="Calibri" panose="020F0502020204030204" pitchFamily="34" charset="0"/>
                    <a:cs typeface="Calibri" panose="020F0502020204030204" pitchFamily="34" charset="0"/>
                  </a:rPr>
                  <a:t>is </a:t>
                </a:r>
                <a:r>
                  <a:rPr lang="en-US" sz="1800" dirty="0">
                    <a:latin typeface="Calibri" panose="020F0502020204030204" pitchFamily="34" charset="0"/>
                    <a:cs typeface="Calibri" panose="020F0502020204030204" pitchFamily="34" charset="0"/>
                  </a:rPr>
                  <a:t>less than the </a:t>
                </a:r>
                <a:r>
                  <a:rPr lang="el-GR" sz="1800" dirty="0">
                    <a:latin typeface="Calibri" panose="020F0502020204030204" pitchFamily="34" charset="0"/>
                    <a:cs typeface="Calibri" panose="020F0502020204030204" pitchFamily="34" charset="0"/>
                  </a:rPr>
                  <a:t>α</a:t>
                </a:r>
                <a:r>
                  <a:rPr lang="en-US" sz="1800" dirty="0">
                    <a:latin typeface="Calibri" panose="020F0502020204030204" pitchFamily="34" charset="0"/>
                    <a:cs typeface="Calibri" panose="020F0502020204030204" pitchFamily="34" charset="0"/>
                  </a:rPr>
                  <a:t> value 0.05.</a:t>
                </a:r>
              </a:p>
              <a:p>
                <a:pPr lvl="0" algn="just"/>
                <a:r>
                  <a:rPr lang="en-US" sz="1800" dirty="0">
                    <a:latin typeface="Calibri" panose="020F0502020204030204" pitchFamily="34" charset="0"/>
                    <a:cs typeface="Calibri" panose="020F0502020204030204" pitchFamily="34" charset="0"/>
                  </a:rPr>
                  <a:t>This indicates there is a significant difference between average rating </a:t>
                </a:r>
                <a:r>
                  <a:rPr lang="en-US" sz="1800" dirty="0" smtClean="0">
                    <a:latin typeface="Calibri" panose="020F0502020204030204" pitchFamily="34" charset="0"/>
                    <a:cs typeface="Calibri" panose="020F0502020204030204" pitchFamily="34" charset="0"/>
                  </a:rPr>
                  <a:t>for apps installed more than 500K and those installed less than 500k</a:t>
                </a:r>
                <a:r>
                  <a:rPr lang="en-US" sz="1600" dirty="0" smtClean="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95961" y="4435173"/>
                <a:ext cx="11897716" cy="1472583"/>
              </a:xfrm>
              <a:prstGeom prst="rect">
                <a:avLst/>
              </a:prstGeom>
              <a:blipFill>
                <a:blip r:embed="rId4"/>
                <a:stretch>
                  <a:fillRect l="-410" r="-461" b="-5809"/>
                </a:stretch>
              </a:blipFill>
            </p:spPr>
            <p:txBody>
              <a:bodyPr/>
              <a:lstStyle/>
              <a:p>
                <a:r>
                  <a:rPr lang="en-US">
                    <a:noFill/>
                  </a:rPr>
                  <a:t> </a:t>
                </a:r>
              </a:p>
            </p:txBody>
          </p:sp>
        </mc:Fallback>
      </mc:AlternateContent>
      <p:sp>
        <p:nvSpPr>
          <p:cNvPr id="4" name="Rectangle 3"/>
          <p:cNvSpPr/>
          <p:nvPr/>
        </p:nvSpPr>
        <p:spPr>
          <a:xfrm>
            <a:off x="295004" y="4127396"/>
            <a:ext cx="1588897" cy="338554"/>
          </a:xfrm>
          <a:prstGeom prst="rect">
            <a:avLst/>
          </a:prstGeom>
        </p:spPr>
        <p:txBody>
          <a:bodyPr wrap="none">
            <a:spAutoFit/>
          </a:bodyPr>
          <a:lstStyle/>
          <a:p>
            <a:r>
              <a:rPr lang="en-US" sz="1600" b="1" dirty="0">
                <a:latin typeface="Calibri" panose="020F0502020204030204" pitchFamily="34" charset="0"/>
                <a:cs typeface="Calibri" panose="020F0502020204030204" pitchFamily="34" charset="0"/>
              </a:rPr>
              <a:t>Hypothesis Test:</a:t>
            </a:r>
          </a:p>
        </p:txBody>
      </p:sp>
    </p:spTree>
    <p:extLst>
      <p:ext uri="{BB962C8B-B14F-4D97-AF65-F5344CB8AC3E}">
        <p14:creationId xmlns:p14="http://schemas.microsoft.com/office/powerpoint/2010/main" val="33643431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915</Words>
  <Application>Microsoft Office PowerPoint</Application>
  <PresentationFormat>Widescreen</PresentationFormat>
  <Paragraphs>213</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Cambria Math</vt:lpstr>
      <vt:lpstr>Office Theme</vt:lpstr>
      <vt:lpstr>Database Marketing Project</vt:lpstr>
      <vt:lpstr>Introduction of Google Play Dataset</vt:lpstr>
      <vt:lpstr>Overview of our research</vt:lpstr>
      <vt:lpstr>Data dictionary</vt:lpstr>
      <vt:lpstr>Data cleaning</vt:lpstr>
      <vt:lpstr> Question 1: Do paid apps have higher rating scores compared to free ones?</vt:lpstr>
      <vt:lpstr>PowerPoint Presentation</vt:lpstr>
      <vt:lpstr>Question 2: Do more than 500K installed applications have higher rating scores compared to less than 500K installed ones?</vt:lpstr>
      <vt:lpstr>PowerPoint Presentation</vt:lpstr>
      <vt:lpstr>PowerPoint Presentation</vt:lpstr>
      <vt:lpstr>Question 3: In each genre, which three applications are the most popular ones?</vt:lpstr>
      <vt:lpstr>PowerPoint Presentation</vt:lpstr>
      <vt:lpstr>PowerPoint Presentation</vt:lpstr>
      <vt:lpstr>Question 4: Is there any relation between the number of installations and reviews?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Marketing Project</dc:title>
  <dc:creator>KRISHNA YARLAGADDA</dc:creator>
  <cp:lastModifiedBy>Subhash Daggubati</cp:lastModifiedBy>
  <cp:revision>48</cp:revision>
  <dcterms:modified xsi:type="dcterms:W3CDTF">2018-12-04T04:12:14Z</dcterms:modified>
</cp:coreProperties>
</file>